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7" r:id="rId4"/>
    <p:sldId id="267" r:id="rId5"/>
    <p:sldId id="259" r:id="rId6"/>
    <p:sldId id="260" r:id="rId7"/>
    <p:sldId id="301" r:id="rId8"/>
    <p:sldId id="302" r:id="rId9"/>
    <p:sldId id="303" r:id="rId10"/>
    <p:sldId id="304" r:id="rId11"/>
    <p:sldId id="305" r:id="rId12"/>
    <p:sldId id="261" r:id="rId13"/>
    <p:sldId id="306" r:id="rId14"/>
    <p:sldId id="307" r:id="rId15"/>
    <p:sldId id="308" r:id="rId16"/>
    <p:sldId id="309" r:id="rId17"/>
    <p:sldId id="310" r:id="rId18"/>
    <p:sldId id="269" r:id="rId19"/>
    <p:sldId id="272"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279" r:id="rId41"/>
    <p:sldId id="266" r:id="rId42"/>
    <p:sldId id="26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66" autoAdjust="0"/>
    <p:restoredTop sz="94660"/>
  </p:normalViewPr>
  <p:slideViewPr>
    <p:cSldViewPr snapToGrid="0">
      <p:cViewPr varScale="1">
        <p:scale>
          <a:sx n="106" d="100"/>
          <a:sy n="106" d="100"/>
        </p:scale>
        <p:origin x="10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D661AB-3145-40B8-9FEA-864617F1DD30}"/>
              </a:ext>
            </a:extLst>
          </p:cNvPr>
          <p:cNvSpPr/>
          <p:nvPr userDrawn="1"/>
        </p:nvSpPr>
        <p:spPr>
          <a:xfrm>
            <a:off x="0" y="0"/>
            <a:ext cx="12192000" cy="6857999"/>
          </a:xfrm>
          <a:prstGeom prst="rect">
            <a:avLst/>
          </a:prstGeom>
          <a:solidFill>
            <a:srgbClr val="1510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04965268-4C59-7AFB-4284-29E601536C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3834" y="257519"/>
            <a:ext cx="1189691" cy="580218"/>
          </a:xfrm>
          <a:prstGeom prst="rect">
            <a:avLst/>
          </a:prstGeom>
        </p:spPr>
      </p:pic>
      <p:pic>
        <p:nvPicPr>
          <p:cNvPr id="9" name="Picture 8" descr="A group of people looking at a computer&#10;&#10;Description automatically generated with medium confidence">
            <a:extLst>
              <a:ext uri="{FF2B5EF4-FFF2-40B4-BE49-F238E27FC236}">
                <a16:creationId xmlns:a16="http://schemas.microsoft.com/office/drawing/2014/main" id="{28D1CA3D-8409-3173-B747-9ACBA4A3D4AE}"/>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519" r="40740"/>
          <a:stretch/>
        </p:blipFill>
        <p:spPr>
          <a:xfrm>
            <a:off x="7486650" y="0"/>
            <a:ext cx="4705350" cy="6857999"/>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24/04/2023</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24/04/2023</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AB52FF7-DC33-7E25-FBBD-2EB5B40461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14" name="Group 13">
            <a:extLst>
              <a:ext uri="{FF2B5EF4-FFF2-40B4-BE49-F238E27FC236}">
                <a16:creationId xmlns:a16="http://schemas.microsoft.com/office/drawing/2014/main" id="{9EBA3E50-760C-4B48-105E-E945156BB4B8}"/>
              </a:ext>
            </a:extLst>
          </p:cNvPr>
          <p:cNvGrpSpPr/>
          <p:nvPr userDrawn="1"/>
        </p:nvGrpSpPr>
        <p:grpSpPr>
          <a:xfrm>
            <a:off x="9865635"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7" name="Picture 16">
            <a:extLst>
              <a:ext uri="{FF2B5EF4-FFF2-40B4-BE49-F238E27FC236}">
                <a16:creationId xmlns:a16="http://schemas.microsoft.com/office/drawing/2014/main" id="{BD37331E-735F-8E59-3652-56BA4EC3199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8" name="Picture 17">
            <a:extLst>
              <a:ext uri="{FF2B5EF4-FFF2-40B4-BE49-F238E27FC236}">
                <a16:creationId xmlns:a16="http://schemas.microsoft.com/office/drawing/2014/main" id="{FC53E72A-0CBB-37E4-4CBB-0D8B145990B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EED84A-799A-8529-9C92-E21975AF2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B35E78D5-12A9-B6ED-45AC-D0E7181AEF75}"/>
              </a:ext>
            </a:extLst>
          </p:cNvPr>
          <p:cNvGrpSpPr/>
          <p:nvPr userDrawn="1"/>
        </p:nvGrpSpPr>
        <p:grpSpPr>
          <a:xfrm>
            <a:off x="9865635" y="6420365"/>
            <a:ext cx="2243886" cy="375289"/>
            <a:chOff x="10212759" y="6518571"/>
            <a:chExt cx="1842973" cy="313399"/>
          </a:xfrm>
        </p:grpSpPr>
        <p:pic>
          <p:nvPicPr>
            <p:cNvPr id="10" name="Picture 9">
              <a:extLst>
                <a:ext uri="{FF2B5EF4-FFF2-40B4-BE49-F238E27FC236}">
                  <a16:creationId xmlns:a16="http://schemas.microsoft.com/office/drawing/2014/main" id="{840F579E-C8D0-F9E6-EDD9-7C00C200F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1" name="Rectangle 10">
              <a:extLst>
                <a:ext uri="{FF2B5EF4-FFF2-40B4-BE49-F238E27FC236}">
                  <a16:creationId xmlns:a16="http://schemas.microsoft.com/office/drawing/2014/main" id="{B919FBE4-3409-72FF-CB4D-F0564994F44E}"/>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5" name="Picture 14" descr="A picture containing person, person, suit, standing&#10;&#10;Description automatically generated">
            <a:extLst>
              <a:ext uri="{FF2B5EF4-FFF2-40B4-BE49-F238E27FC236}">
                <a16:creationId xmlns:a16="http://schemas.microsoft.com/office/drawing/2014/main" id="{A99DEF5D-0187-0569-0152-FB86A428DCE0}"/>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23474"/>
          <a:stretch/>
        </p:blipFill>
        <p:spPr>
          <a:xfrm>
            <a:off x="241461" y="1765301"/>
            <a:ext cx="3819494" cy="3327398"/>
          </a:xfrm>
          <a:prstGeom prst="rect">
            <a:avLst/>
          </a:prstGeom>
        </p:spPr>
      </p:pic>
      <p:pic>
        <p:nvPicPr>
          <p:cNvPr id="17" name="Picture 16">
            <a:extLst>
              <a:ext uri="{FF2B5EF4-FFF2-40B4-BE49-F238E27FC236}">
                <a16:creationId xmlns:a16="http://schemas.microsoft.com/office/drawing/2014/main" id="{5439BF06-7B02-F173-5A28-7C6D18FD909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8354" y="66904"/>
            <a:ext cx="1534767" cy="744646"/>
          </a:xfrm>
          <a:prstGeom prst="rect">
            <a:avLst/>
          </a:prstGeom>
        </p:spPr>
      </p:pic>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FDE854-D606-CD1E-DC1F-F60B3AA8FC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8484D-32E4-23BB-2A63-4888AE1A6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7"/>
            <a:ext cx="12188952" cy="6856285"/>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66B59E-D6BC-19DD-D9CB-0C46CDDE46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24/04/2023</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43834" y="2888211"/>
            <a:ext cx="6448425" cy="2308324"/>
          </a:xfrm>
          <a:prstGeom prst="rect">
            <a:avLst/>
          </a:prstGeom>
          <a:noFill/>
        </p:spPr>
        <p:txBody>
          <a:bodyPr wrap="square">
            <a:spAutoFit/>
          </a:bodyPr>
          <a:lstStyle/>
          <a:p>
            <a:pPr algn="ctr"/>
            <a:r>
              <a:rPr lang="en-US" sz="4800" b="1" dirty="0">
                <a:solidFill>
                  <a:srgbClr val="F89A21"/>
                </a:solidFill>
                <a:effectLst/>
                <a:latin typeface="Helvetica" pitchFamily="2" charset="0"/>
                <a:ea typeface="Calibri" panose="020F0502020204030204" pitchFamily="34" charset="0"/>
              </a:rPr>
              <a:t>ePahiram: </a:t>
            </a:r>
          </a:p>
          <a:p>
            <a:pPr algn="ctr"/>
            <a:r>
              <a:rPr lang="en-US" sz="4800" b="1" dirty="0">
                <a:solidFill>
                  <a:srgbClr val="F89A21"/>
                </a:solidFill>
                <a:effectLst/>
                <a:latin typeface="Helvetica" pitchFamily="2" charset="0"/>
                <a:ea typeface="Calibri" panose="020F0502020204030204" pitchFamily="34" charset="0"/>
              </a:rPr>
              <a:t>Loan Management System</a:t>
            </a:r>
            <a:endParaRPr lang="en-GB" sz="4800" b="1" dirty="0">
              <a:solidFill>
                <a:srgbClr val="F89A21"/>
              </a:solidFill>
              <a:latin typeface="Helvetica" pitchFamily="2" charset="0"/>
            </a:endParaRPr>
          </a:p>
        </p:txBody>
      </p:sp>
      <p:sp>
        <p:nvSpPr>
          <p:cNvPr id="5" name="TextBox 4">
            <a:extLst>
              <a:ext uri="{FF2B5EF4-FFF2-40B4-BE49-F238E27FC236}">
                <a16:creationId xmlns:a16="http://schemas.microsoft.com/office/drawing/2014/main" id="{A4AF8232-02AA-07C1-0463-707EE11A3C6B}"/>
              </a:ext>
            </a:extLst>
          </p:cNvPr>
          <p:cNvSpPr txBox="1"/>
          <p:nvPr/>
        </p:nvSpPr>
        <p:spPr>
          <a:xfrm>
            <a:off x="343834" y="6394867"/>
            <a:ext cx="2903818" cy="369332"/>
          </a:xfrm>
          <a:prstGeom prst="rect">
            <a:avLst/>
          </a:prstGeom>
          <a:noFill/>
        </p:spPr>
        <p:txBody>
          <a:bodyPr wrap="square">
            <a:spAutoFit/>
          </a:bodyPr>
          <a:lstStyle/>
          <a:p>
            <a:pPr algn="ctr"/>
            <a:r>
              <a:rPr lang="en-GB" sz="1800" dirty="0">
                <a:solidFill>
                  <a:schemeClr val="bg1"/>
                </a:solidFill>
                <a:latin typeface="Helvetica" panose="020B0604020202030204" pitchFamily="34" charset="0"/>
                <a:cs typeface="Segoe UI" panose="020B0502040204020203" pitchFamily="34" charset="0"/>
              </a:rPr>
              <a:t>www.collaberadigital.com</a:t>
            </a:r>
            <a:endParaRPr lang="en-IN" sz="1800" dirty="0">
              <a:solidFill>
                <a:schemeClr val="bg1"/>
              </a:solidFill>
              <a:latin typeface="Helvetica" panose="020B0604020202030204" pitchFamily="34" charset="0"/>
            </a:endParaRPr>
          </a:p>
        </p:txBody>
      </p:sp>
      <p:sp>
        <p:nvSpPr>
          <p:cNvPr id="8" name="Rectangle 7">
            <a:extLst>
              <a:ext uri="{FF2B5EF4-FFF2-40B4-BE49-F238E27FC236}">
                <a16:creationId xmlns:a16="http://schemas.microsoft.com/office/drawing/2014/main" id="{794D9367-7B00-3A2F-650B-D6EB3C0B0626}"/>
              </a:ext>
            </a:extLst>
          </p:cNvPr>
          <p:cNvSpPr/>
          <p:nvPr/>
        </p:nvSpPr>
        <p:spPr>
          <a:xfrm>
            <a:off x="-99589" y="1122630"/>
            <a:ext cx="7586804" cy="1692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92F4374-51BB-CECD-BF1F-653E8015B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685" y="1164888"/>
            <a:ext cx="2412722" cy="1608481"/>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30CDC-7A2C-2A43-EC31-7447B1BF6C98}"/>
              </a:ext>
            </a:extLst>
          </p:cNvPr>
          <p:cNvSpPr txBox="1"/>
          <p:nvPr/>
        </p:nvSpPr>
        <p:spPr>
          <a:xfrm>
            <a:off x="-100924" y="434879"/>
            <a:ext cx="3741737" cy="584775"/>
          </a:xfrm>
          <a:prstGeom prst="rect">
            <a:avLst/>
          </a:prstGeom>
          <a:noFill/>
        </p:spPr>
        <p:txBody>
          <a:bodyPr wrap="square">
            <a:spAutoFit/>
          </a:bodyPr>
          <a:lstStyle/>
          <a:p>
            <a:pPr algn="ctr"/>
            <a:r>
              <a:rPr lang="en-IN" sz="3200" b="1" dirty="0">
                <a:solidFill>
                  <a:schemeClr val="bg1"/>
                </a:solidFill>
                <a:effectLst/>
                <a:latin typeface="Helvetica" pitchFamily="2" charset="0"/>
                <a:ea typeface="Calibri" panose="020F0502020204030204" pitchFamily="34" charset="0"/>
              </a:rPr>
              <a:t>In Scope</a:t>
            </a:r>
            <a:endParaRPr lang="en-GB" sz="3200" b="1" dirty="0">
              <a:solidFill>
                <a:schemeClr val="bg1"/>
              </a:solidFill>
              <a:latin typeface="Helvetica" pitchFamily="2" charset="0"/>
            </a:endParaRPr>
          </a:p>
        </p:txBody>
      </p:sp>
      <p:sp>
        <p:nvSpPr>
          <p:cNvPr id="6" name="TextBox 5">
            <a:extLst>
              <a:ext uri="{FF2B5EF4-FFF2-40B4-BE49-F238E27FC236}">
                <a16:creationId xmlns:a16="http://schemas.microsoft.com/office/drawing/2014/main" id="{6C005DFA-3845-84F4-06E8-BA266B929E1E}"/>
              </a:ext>
            </a:extLst>
          </p:cNvPr>
          <p:cNvSpPr txBox="1"/>
          <p:nvPr/>
        </p:nvSpPr>
        <p:spPr>
          <a:xfrm>
            <a:off x="546226" y="1917016"/>
            <a:ext cx="11099548" cy="3890680"/>
          </a:xfrm>
          <a:prstGeom prst="rect">
            <a:avLst/>
          </a:prstGeom>
          <a:noFill/>
        </p:spPr>
        <p:txBody>
          <a:bodyPr wrap="square">
            <a:spAutoFit/>
          </a:bodyPr>
          <a:lstStyle/>
          <a:p>
            <a:pPr marL="342900" marR="0" lvl="0" indent="-342900" algn="just">
              <a:lnSpc>
                <a:spcPct val="200000"/>
              </a:lnSpc>
              <a:spcBef>
                <a:spcPts val="0"/>
              </a:spcBef>
              <a:spcAft>
                <a:spcPts val="0"/>
              </a:spcAft>
              <a:buFont typeface="Symbol" panose="05050102010706020507" pitchFamily="18" charset="2"/>
              <a:buChar char=""/>
            </a:pPr>
            <a:r>
              <a:rPr lang="en-PH" sz="1800" b="1" dirty="0">
                <a:effectLst/>
                <a:latin typeface="Century Gothic" panose="020B0502020202020204" pitchFamily="34" charset="0"/>
                <a:ea typeface="Calibri" panose="020F0502020204030204" pitchFamily="34" charset="0"/>
                <a:cs typeface="Times New Roman" panose="02020603050405020304" pitchFamily="18" charset="0"/>
              </a:rPr>
              <a:t>Profiles</a:t>
            </a:r>
            <a:r>
              <a:rPr lang="en-PH" sz="1800" dirty="0">
                <a:effectLst/>
                <a:latin typeface="Century Gothic" panose="020B0502020202020204" pitchFamily="34" charset="0"/>
                <a:ea typeface="Calibri" panose="020F0502020204030204" pitchFamily="34" charset="0"/>
                <a:cs typeface="Times New Roman" panose="02020603050405020304" pitchFamily="18" charset="0"/>
              </a:rPr>
              <a:t>: Users and Admins have access to their respective profiles where they can view their personal details such as name, email, gender, birthdate, address and contact information. Users and admin can also change their password from their profile settings. However, the system does not allow users or admin to modify any other user profile details other than their own. This ensures the security and privacy of each user's personal information. Additionally, this feature provides a convenient way for users and admin to manage their profile information and update their password if necessary.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445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30CDC-7A2C-2A43-EC31-7447B1BF6C98}"/>
              </a:ext>
            </a:extLst>
          </p:cNvPr>
          <p:cNvSpPr txBox="1"/>
          <p:nvPr/>
        </p:nvSpPr>
        <p:spPr>
          <a:xfrm>
            <a:off x="-100924" y="434879"/>
            <a:ext cx="3741737" cy="584775"/>
          </a:xfrm>
          <a:prstGeom prst="rect">
            <a:avLst/>
          </a:prstGeom>
          <a:noFill/>
        </p:spPr>
        <p:txBody>
          <a:bodyPr wrap="square">
            <a:spAutoFit/>
          </a:bodyPr>
          <a:lstStyle/>
          <a:p>
            <a:pPr algn="ctr"/>
            <a:r>
              <a:rPr lang="en-IN" sz="3200" b="1" dirty="0">
                <a:solidFill>
                  <a:schemeClr val="bg1"/>
                </a:solidFill>
                <a:effectLst/>
                <a:latin typeface="Helvetica" pitchFamily="2" charset="0"/>
                <a:ea typeface="Calibri" panose="020F0502020204030204" pitchFamily="34" charset="0"/>
              </a:rPr>
              <a:t>In Scope</a:t>
            </a:r>
            <a:endParaRPr lang="en-GB" sz="3200" b="1" dirty="0">
              <a:solidFill>
                <a:schemeClr val="bg1"/>
              </a:solidFill>
              <a:latin typeface="Helvetica" pitchFamily="2" charset="0"/>
            </a:endParaRPr>
          </a:p>
        </p:txBody>
      </p:sp>
      <p:sp>
        <p:nvSpPr>
          <p:cNvPr id="6" name="TextBox 5">
            <a:extLst>
              <a:ext uri="{FF2B5EF4-FFF2-40B4-BE49-F238E27FC236}">
                <a16:creationId xmlns:a16="http://schemas.microsoft.com/office/drawing/2014/main" id="{6C005DFA-3845-84F4-06E8-BA266B929E1E}"/>
              </a:ext>
            </a:extLst>
          </p:cNvPr>
          <p:cNvSpPr txBox="1"/>
          <p:nvPr/>
        </p:nvSpPr>
        <p:spPr>
          <a:xfrm>
            <a:off x="546226" y="1917016"/>
            <a:ext cx="11099548" cy="1120691"/>
          </a:xfrm>
          <a:prstGeom prst="rect">
            <a:avLst/>
          </a:prstGeom>
          <a:noFill/>
        </p:spPr>
        <p:txBody>
          <a:bodyPr wrap="square">
            <a:spAutoFit/>
          </a:bodyPr>
          <a:lstStyle/>
          <a:p>
            <a:pPr marL="342900" marR="0" lvl="0" indent="-342900" algn="just">
              <a:lnSpc>
                <a:spcPct val="200000"/>
              </a:lnSpc>
              <a:spcBef>
                <a:spcPts val="0"/>
              </a:spcBef>
              <a:spcAft>
                <a:spcPts val="800"/>
              </a:spcAft>
              <a:buFont typeface="Symbol" panose="05050102010706020507" pitchFamily="18" charset="2"/>
              <a:buChar char=""/>
              <a:tabLst>
                <a:tab pos="3283585" algn="l"/>
              </a:tabLst>
            </a:pPr>
            <a:r>
              <a:rPr lang="en-PH" sz="1800" b="1" dirty="0">
                <a:effectLst/>
                <a:latin typeface="Century Gothic" panose="020B0502020202020204" pitchFamily="34" charset="0"/>
                <a:ea typeface="Calibri" panose="020F0502020204030204" pitchFamily="34" charset="0"/>
                <a:cs typeface="Times New Roman" panose="02020603050405020304" pitchFamily="18" charset="0"/>
              </a:rPr>
              <a:t>API</a:t>
            </a:r>
            <a:r>
              <a:rPr lang="en-PH" sz="1800" dirty="0">
                <a:effectLst/>
                <a:latin typeface="Century Gothic" panose="020B0502020202020204" pitchFamily="34" charset="0"/>
                <a:ea typeface="Calibri" panose="020F0502020204030204" pitchFamily="34" charset="0"/>
                <a:cs typeface="Times New Roman" panose="02020603050405020304" pitchFamily="18" charset="0"/>
              </a:rPr>
              <a:t>: perform CRUD operations for the system administrator; additionally, the API uses JWT token authentication for the security of API calls that may reflect changes to the main system.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087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ER Diagram</a:t>
            </a:r>
            <a:endParaRPr lang="en-GB" sz="2400" b="1" dirty="0">
              <a:solidFill>
                <a:schemeClr val="bg1"/>
              </a:solidFill>
              <a:latin typeface="Helvetica" pitchFamily="2" charset="0"/>
            </a:endParaRPr>
          </a:p>
        </p:txBody>
      </p:sp>
      <p:pic>
        <p:nvPicPr>
          <p:cNvPr id="3" name="Picture 2">
            <a:extLst>
              <a:ext uri="{FF2B5EF4-FFF2-40B4-BE49-F238E27FC236}">
                <a16:creationId xmlns:a16="http://schemas.microsoft.com/office/drawing/2014/main" id="{8827398B-CD77-0784-5FE0-479B0D8CC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729" y="1607181"/>
            <a:ext cx="10182735" cy="4929421"/>
          </a:xfrm>
          <a:prstGeom prst="rect">
            <a:avLst/>
          </a:prstGeom>
        </p:spPr>
      </p:pic>
    </p:spTree>
    <p:extLst>
      <p:ext uri="{BB962C8B-B14F-4D97-AF65-F5344CB8AC3E}">
        <p14:creationId xmlns:p14="http://schemas.microsoft.com/office/powerpoint/2010/main" val="3790339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System Flowchart</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BD86D2EC-F1F1-0A41-A22D-BDC8D0F67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225" y="1711105"/>
            <a:ext cx="2733550" cy="4754939"/>
          </a:xfrm>
          <a:prstGeom prst="rect">
            <a:avLst/>
          </a:prstGeom>
        </p:spPr>
      </p:pic>
    </p:spTree>
    <p:extLst>
      <p:ext uri="{BB962C8B-B14F-4D97-AF65-F5344CB8AC3E}">
        <p14:creationId xmlns:p14="http://schemas.microsoft.com/office/powerpoint/2010/main" val="1133239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System Flowchart</a:t>
            </a:r>
            <a:endParaRPr lang="en-GB" sz="2400" b="1" dirty="0">
              <a:solidFill>
                <a:schemeClr val="bg1"/>
              </a:solidFill>
              <a:latin typeface="Helvetica" pitchFamily="2" charset="0"/>
            </a:endParaRPr>
          </a:p>
        </p:txBody>
      </p:sp>
      <p:pic>
        <p:nvPicPr>
          <p:cNvPr id="3" name="Picture 2">
            <a:extLst>
              <a:ext uri="{FF2B5EF4-FFF2-40B4-BE49-F238E27FC236}">
                <a16:creationId xmlns:a16="http://schemas.microsoft.com/office/drawing/2014/main" id="{48F9F1F8-6524-62F1-13B1-4185B1880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766" y="1496113"/>
            <a:ext cx="6718467" cy="5361887"/>
          </a:xfrm>
          <a:prstGeom prst="rect">
            <a:avLst/>
          </a:prstGeom>
        </p:spPr>
      </p:pic>
    </p:spTree>
    <p:extLst>
      <p:ext uri="{BB962C8B-B14F-4D97-AF65-F5344CB8AC3E}">
        <p14:creationId xmlns:p14="http://schemas.microsoft.com/office/powerpoint/2010/main" val="3393974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System Flowchart</a:t>
            </a:r>
            <a:endParaRPr lang="en-GB" sz="2400" b="1" dirty="0">
              <a:solidFill>
                <a:schemeClr val="bg1"/>
              </a:solidFill>
              <a:latin typeface="Helvetica" pitchFamily="2" charset="0"/>
            </a:endParaRPr>
          </a:p>
        </p:txBody>
      </p:sp>
      <p:pic>
        <p:nvPicPr>
          <p:cNvPr id="3" name="Picture 2">
            <a:extLst>
              <a:ext uri="{FF2B5EF4-FFF2-40B4-BE49-F238E27FC236}">
                <a16:creationId xmlns:a16="http://schemas.microsoft.com/office/drawing/2014/main" id="{8BC23BCD-69C0-37BE-F37E-3FEC028FA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1539" y="1550817"/>
            <a:ext cx="2588921" cy="5217465"/>
          </a:xfrm>
          <a:prstGeom prst="rect">
            <a:avLst/>
          </a:prstGeom>
        </p:spPr>
      </p:pic>
    </p:spTree>
    <p:extLst>
      <p:ext uri="{BB962C8B-B14F-4D97-AF65-F5344CB8AC3E}">
        <p14:creationId xmlns:p14="http://schemas.microsoft.com/office/powerpoint/2010/main" val="111313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System Flowchart</a:t>
            </a:r>
            <a:endParaRPr lang="en-GB" sz="2400" b="1" dirty="0">
              <a:solidFill>
                <a:schemeClr val="bg1"/>
              </a:solidFill>
              <a:latin typeface="Helvetica" pitchFamily="2" charset="0"/>
            </a:endParaRPr>
          </a:p>
        </p:txBody>
      </p:sp>
      <p:pic>
        <p:nvPicPr>
          <p:cNvPr id="3" name="Picture 2">
            <a:extLst>
              <a:ext uri="{FF2B5EF4-FFF2-40B4-BE49-F238E27FC236}">
                <a16:creationId xmlns:a16="http://schemas.microsoft.com/office/drawing/2014/main" id="{0E62F734-8F96-9DAA-1C08-46E843DC2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1824" y="1502239"/>
            <a:ext cx="3788352" cy="5328602"/>
          </a:xfrm>
          <a:prstGeom prst="rect">
            <a:avLst/>
          </a:prstGeom>
        </p:spPr>
      </p:pic>
    </p:spTree>
    <p:extLst>
      <p:ext uri="{BB962C8B-B14F-4D97-AF65-F5344CB8AC3E}">
        <p14:creationId xmlns:p14="http://schemas.microsoft.com/office/powerpoint/2010/main" val="2042959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System Architecture</a:t>
            </a:r>
            <a:endParaRPr lang="en-GB" sz="2400" b="1" dirty="0">
              <a:solidFill>
                <a:schemeClr val="bg1"/>
              </a:solidFill>
              <a:latin typeface="Helvetica" pitchFamily="2" charset="0"/>
            </a:endParaRPr>
          </a:p>
        </p:txBody>
      </p:sp>
      <p:grpSp>
        <p:nvGrpSpPr>
          <p:cNvPr id="6" name="Group 5">
            <a:extLst>
              <a:ext uri="{FF2B5EF4-FFF2-40B4-BE49-F238E27FC236}">
                <a16:creationId xmlns:a16="http://schemas.microsoft.com/office/drawing/2014/main" id="{D3F4168C-B721-8B15-D128-08B294D2071B}"/>
              </a:ext>
            </a:extLst>
          </p:cNvPr>
          <p:cNvGrpSpPr/>
          <p:nvPr/>
        </p:nvGrpSpPr>
        <p:grpSpPr>
          <a:xfrm>
            <a:off x="1786915" y="1632970"/>
            <a:ext cx="8618170" cy="4709609"/>
            <a:chOff x="1786915" y="1632970"/>
            <a:chExt cx="8618170" cy="4709609"/>
          </a:xfrm>
        </p:grpSpPr>
        <p:pic>
          <p:nvPicPr>
            <p:cNvPr id="4" name="Picture 3">
              <a:extLst>
                <a:ext uri="{FF2B5EF4-FFF2-40B4-BE49-F238E27FC236}">
                  <a16:creationId xmlns:a16="http://schemas.microsoft.com/office/drawing/2014/main" id="{E22682EF-C6B5-067A-95EF-61DFD8410204}"/>
                </a:ext>
              </a:extLst>
            </p:cNvPr>
            <p:cNvPicPr>
              <a:picLocks noChangeAspect="1"/>
            </p:cNvPicPr>
            <p:nvPr/>
          </p:nvPicPr>
          <p:blipFill>
            <a:blip r:embed="rId2"/>
            <a:stretch>
              <a:fillRect/>
            </a:stretch>
          </p:blipFill>
          <p:spPr>
            <a:xfrm>
              <a:off x="1786915" y="1632970"/>
              <a:ext cx="8618170" cy="4709609"/>
            </a:xfrm>
            <a:prstGeom prst="rect">
              <a:avLst/>
            </a:prstGeom>
          </p:spPr>
        </p:pic>
        <p:pic>
          <p:nvPicPr>
            <p:cNvPr id="5" name="Picture 4">
              <a:extLst>
                <a:ext uri="{FF2B5EF4-FFF2-40B4-BE49-F238E27FC236}">
                  <a16:creationId xmlns:a16="http://schemas.microsoft.com/office/drawing/2014/main" id="{B6CD53C0-BDD4-2C25-FC3E-F90C2A011171}"/>
                </a:ext>
              </a:extLst>
            </p:cNvPr>
            <p:cNvPicPr>
              <a:picLocks noChangeAspect="1"/>
            </p:cNvPicPr>
            <p:nvPr/>
          </p:nvPicPr>
          <p:blipFill rotWithShape="1">
            <a:blip r:embed="rId2"/>
            <a:srcRect l="36309" t="13141" r="43941" b="80516"/>
            <a:stretch/>
          </p:blipFill>
          <p:spPr>
            <a:xfrm>
              <a:off x="4916032" y="1928388"/>
              <a:ext cx="1702052" cy="298764"/>
            </a:xfrm>
            <a:prstGeom prst="rect">
              <a:avLst/>
            </a:prstGeom>
          </p:spPr>
        </p:pic>
      </p:grpSp>
    </p:spTree>
    <p:extLst>
      <p:ext uri="{BB962C8B-B14F-4D97-AF65-F5344CB8AC3E}">
        <p14:creationId xmlns:p14="http://schemas.microsoft.com/office/powerpoint/2010/main" val="3567469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72CBAA-3F17-9A50-9C5B-F3C76638D465}"/>
              </a:ext>
            </a:extLst>
          </p:cNvPr>
          <p:cNvSpPr txBox="1"/>
          <p:nvPr/>
        </p:nvSpPr>
        <p:spPr>
          <a:xfrm>
            <a:off x="257175" y="464879"/>
            <a:ext cx="6096000"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Wireframe/Architecture</a:t>
            </a:r>
            <a:endParaRPr lang="en-GB" sz="1800" b="1" dirty="0">
              <a:solidFill>
                <a:srgbClr val="15102C"/>
              </a:solidFill>
              <a:latin typeface="Helvetica" pitchFamily="2" charset="0"/>
            </a:endParaRPr>
          </a:p>
        </p:txBody>
      </p:sp>
      <p:sp>
        <p:nvSpPr>
          <p:cNvPr id="5" name="Rectangle 4">
            <a:extLst>
              <a:ext uri="{FF2B5EF4-FFF2-40B4-BE49-F238E27FC236}">
                <a16:creationId xmlns:a16="http://schemas.microsoft.com/office/drawing/2014/main" id="{AF3C7E0A-8145-10E6-DA09-1566A30866A9}"/>
              </a:ext>
            </a:extLst>
          </p:cNvPr>
          <p:cNvSpPr/>
          <p:nvPr/>
        </p:nvSpPr>
        <p:spPr>
          <a:xfrm>
            <a:off x="355600" y="834211"/>
            <a:ext cx="3754438" cy="45719"/>
          </a:xfrm>
          <a:prstGeom prst="rect">
            <a:avLst/>
          </a:prstGeom>
          <a:solidFill>
            <a:srgbClr val="151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7138C49A-707E-B958-0720-B2AF44BB9FC4}"/>
              </a:ext>
            </a:extLst>
          </p:cNvPr>
          <p:cNvGrpSpPr/>
          <p:nvPr/>
        </p:nvGrpSpPr>
        <p:grpSpPr>
          <a:xfrm>
            <a:off x="9865635" y="6420365"/>
            <a:ext cx="2243886" cy="375289"/>
            <a:chOff x="10212759" y="6518571"/>
            <a:chExt cx="1842973" cy="313399"/>
          </a:xfrm>
        </p:grpSpPr>
        <p:pic>
          <p:nvPicPr>
            <p:cNvPr id="3" name="Picture 2">
              <a:extLst>
                <a:ext uri="{FF2B5EF4-FFF2-40B4-BE49-F238E27FC236}">
                  <a16:creationId xmlns:a16="http://schemas.microsoft.com/office/drawing/2014/main" id="{A75BD70B-A557-1A60-8802-0FC7B604B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6" name="Rectangle 5">
              <a:extLst>
                <a:ext uri="{FF2B5EF4-FFF2-40B4-BE49-F238E27FC236}">
                  <a16:creationId xmlns:a16="http://schemas.microsoft.com/office/drawing/2014/main" id="{1D3BAE09-710F-D0AE-DBD4-6BBE70CB5E79}"/>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7" name="Picture 6">
            <a:extLst>
              <a:ext uri="{FF2B5EF4-FFF2-40B4-BE49-F238E27FC236}">
                <a16:creationId xmlns:a16="http://schemas.microsoft.com/office/drawing/2014/main" id="{7901AD76-6E32-A535-B53E-37DADDB7C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pic>
        <p:nvPicPr>
          <p:cNvPr id="9" name="Picture 8">
            <a:extLst>
              <a:ext uri="{FF2B5EF4-FFF2-40B4-BE49-F238E27FC236}">
                <a16:creationId xmlns:a16="http://schemas.microsoft.com/office/drawing/2014/main" id="{DE1357F1-285A-3993-61D4-3615BBAAD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771" y="1249262"/>
            <a:ext cx="5328139" cy="4982581"/>
          </a:xfrm>
          <a:prstGeom prst="rect">
            <a:avLst/>
          </a:prstGeom>
        </p:spPr>
      </p:pic>
    </p:spTree>
    <p:extLst>
      <p:ext uri="{BB962C8B-B14F-4D97-AF65-F5344CB8AC3E}">
        <p14:creationId xmlns:p14="http://schemas.microsoft.com/office/powerpoint/2010/main" val="353370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8D03A8A9-ED0F-C1C9-7B1C-09E5C9C4A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312" y="1783532"/>
            <a:ext cx="9825570" cy="4406545"/>
          </a:xfrm>
          <a:prstGeom prst="rect">
            <a:avLst/>
          </a:prstGeom>
        </p:spPr>
      </p:pic>
    </p:spTree>
    <p:extLst>
      <p:ext uri="{BB962C8B-B14F-4D97-AF65-F5344CB8AC3E}">
        <p14:creationId xmlns:p14="http://schemas.microsoft.com/office/powerpoint/2010/main" val="776301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4224229" y="372546"/>
            <a:ext cx="3741737" cy="461665"/>
          </a:xfrm>
          <a:prstGeom prst="rect">
            <a:avLst/>
          </a:prstGeom>
          <a:noFill/>
        </p:spPr>
        <p:txBody>
          <a:bodyPr wrap="square">
            <a:spAutoFit/>
          </a:bodyPr>
          <a:lstStyle/>
          <a:p>
            <a:pPr algn="ctr"/>
            <a:r>
              <a:rPr lang="en-IN" sz="2400" dirty="0">
                <a:solidFill>
                  <a:schemeClr val="bg1"/>
                </a:solidFill>
                <a:effectLst/>
                <a:latin typeface="Helvetica" pitchFamily="2" charset="0"/>
                <a:ea typeface="Calibri" panose="020F0502020204030204" pitchFamily="34" charset="0"/>
              </a:rPr>
              <a:t>Personal</a:t>
            </a:r>
            <a:r>
              <a:rPr lang="en-IN" sz="2400" b="1" dirty="0">
                <a:solidFill>
                  <a:schemeClr val="bg1"/>
                </a:solidFill>
                <a:effectLst/>
                <a:latin typeface="Helvetica" pitchFamily="2" charset="0"/>
                <a:ea typeface="Calibri" panose="020F0502020204030204" pitchFamily="34" charset="0"/>
              </a:rPr>
              <a:t> </a:t>
            </a:r>
            <a:r>
              <a:rPr lang="en-IN" sz="2400" b="1" dirty="0">
                <a:solidFill>
                  <a:srgbClr val="D4EBD8"/>
                </a:solidFill>
                <a:effectLst/>
                <a:latin typeface="Helvetica" pitchFamily="2" charset="0"/>
                <a:ea typeface="Calibri" panose="020F0502020204030204" pitchFamily="34" charset="0"/>
              </a:rPr>
              <a:t>BACKGROUND</a:t>
            </a:r>
            <a:endParaRPr lang="en-GB" sz="24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079959" y="834211"/>
            <a:ext cx="6030277" cy="369332"/>
          </a:xfrm>
          <a:prstGeom prst="rect">
            <a:avLst/>
          </a:prstGeom>
          <a:noFill/>
        </p:spPr>
        <p:txBody>
          <a:bodyPr wrap="square">
            <a:spAutoFit/>
          </a:bodyPr>
          <a:lstStyle/>
          <a:p>
            <a:pPr algn="ctr"/>
            <a:r>
              <a:rPr lang="en-IN" sz="1800" dirty="0">
                <a:solidFill>
                  <a:schemeClr val="bg1"/>
                </a:solidFill>
                <a:effectLst/>
                <a:latin typeface="Helvetica" pitchFamily="2" charset="0"/>
                <a:ea typeface="Calibri" panose="020F0502020204030204" pitchFamily="34" charset="0"/>
              </a:rPr>
              <a:t>(Name, Past Experience, Qualification, Career Summary)</a:t>
            </a:r>
            <a:endParaRPr lang="en-GB" dirty="0">
              <a:solidFill>
                <a:schemeClr val="bg1"/>
              </a:solidFill>
              <a:latin typeface="Helvetica" pitchFamily="2"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507206" y="2036897"/>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Name : </a:t>
            </a:r>
            <a:r>
              <a:rPr lang="en-IN" sz="1800" dirty="0">
                <a:solidFill>
                  <a:srgbClr val="15102C"/>
                </a:solidFill>
                <a:effectLst/>
                <a:latin typeface="Helvetica" pitchFamily="2" charset="0"/>
                <a:ea typeface="Calibri" panose="020F0502020204030204" pitchFamily="34" charset="0"/>
              </a:rPr>
              <a:t>Johnjason M. </a:t>
            </a:r>
            <a:r>
              <a:rPr lang="en-IN" sz="1800" dirty="0" err="1">
                <a:solidFill>
                  <a:srgbClr val="15102C"/>
                </a:solidFill>
                <a:effectLst/>
                <a:latin typeface="Helvetica" pitchFamily="2" charset="0"/>
                <a:ea typeface="Calibri" panose="020F0502020204030204" pitchFamily="34" charset="0"/>
              </a:rPr>
              <a:t>Coligado</a:t>
            </a:r>
            <a:endParaRPr lang="en-GB" dirty="0">
              <a:solidFill>
                <a:srgbClr val="15102C"/>
              </a:solidFill>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507206" y="2416148"/>
            <a:ext cx="10071148" cy="2031325"/>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Qualification: </a:t>
            </a:r>
            <a:br>
              <a:rPr lang="en-IN" sz="1800" b="1" dirty="0">
                <a:solidFill>
                  <a:srgbClr val="15102C"/>
                </a:solidFill>
                <a:effectLst/>
                <a:latin typeface="Helvetica" pitchFamily="2" charset="0"/>
                <a:ea typeface="Calibri" panose="020F0502020204030204" pitchFamily="34" charset="0"/>
              </a:rPr>
            </a:br>
            <a:r>
              <a:rPr lang="en-IN" sz="1800" dirty="0">
                <a:solidFill>
                  <a:srgbClr val="15102C"/>
                </a:solidFill>
                <a:effectLst/>
                <a:latin typeface="Helvetica" pitchFamily="2" charset="0"/>
                <a:ea typeface="Calibri" panose="020F0502020204030204" pitchFamily="34" charset="0"/>
              </a:rPr>
              <a:t>Tech Stack</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Programming Languages &amp; Database: </a:t>
            </a:r>
            <a:r>
              <a:rPr lang="en-IN" dirty="0">
                <a:solidFill>
                  <a:srgbClr val="15102C"/>
                </a:solidFill>
                <a:effectLst/>
                <a:latin typeface="Helvetica" pitchFamily="2" charset="0"/>
                <a:ea typeface="Calibri" panose="020F0502020204030204" pitchFamily="34" charset="0"/>
              </a:rPr>
              <a:t>C#, C++, Python, Java, and </a:t>
            </a:r>
            <a:r>
              <a:rPr lang="en-IN" dirty="0" err="1">
                <a:solidFill>
                  <a:srgbClr val="15102C"/>
                </a:solidFill>
                <a:effectLst/>
                <a:latin typeface="Helvetica" pitchFamily="2" charset="0"/>
                <a:ea typeface="Calibri" panose="020F0502020204030204" pitchFamily="34" charset="0"/>
              </a:rPr>
              <a:t>MsSQL</a:t>
            </a:r>
            <a:r>
              <a:rPr lang="en-IN" dirty="0">
                <a:solidFill>
                  <a:srgbClr val="15102C"/>
                </a:solidFill>
                <a:effectLst/>
                <a:latin typeface="Helvetica" pitchFamily="2" charset="0"/>
                <a:ea typeface="Calibri" panose="020F0502020204030204" pitchFamily="34" charset="0"/>
              </a:rPr>
              <a:t>.</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Frameworks: Asp.net, Asp.net Core</a:t>
            </a:r>
          </a:p>
          <a:p>
            <a:pPr marL="742950" lvl="1" indent="-285750">
              <a:buFont typeface="Arial" panose="020B0604020202020204" pitchFamily="34" charset="0"/>
              <a:buChar char="•"/>
            </a:pPr>
            <a:r>
              <a:rPr lang="en-IN" dirty="0">
                <a:solidFill>
                  <a:srgbClr val="15102C"/>
                </a:solidFill>
                <a:effectLst/>
                <a:latin typeface="Helvetica" pitchFamily="2" charset="0"/>
                <a:ea typeface="Calibri" panose="020F0502020204030204" pitchFamily="34" charset="0"/>
              </a:rPr>
              <a:t>Deployment Tools: Docker &amp; Kubernetes</a:t>
            </a:r>
          </a:p>
          <a:p>
            <a:pPr marL="742950" lvl="1" indent="-285750">
              <a:buFont typeface="Arial" panose="020B0604020202020204" pitchFamily="34" charset="0"/>
              <a:buChar char="•"/>
            </a:pPr>
            <a:r>
              <a:rPr lang="en-IN" dirty="0">
                <a:solidFill>
                  <a:srgbClr val="15102C"/>
                </a:solidFill>
                <a:effectLst/>
                <a:latin typeface="Helvetica" pitchFamily="2" charset="0"/>
                <a:ea typeface="Calibri" panose="020F0502020204030204" pitchFamily="34" charset="0"/>
              </a:rPr>
              <a:t>Game Development: Unity 3D</a:t>
            </a:r>
          </a:p>
          <a:p>
            <a:pPr marL="742950" lvl="1" indent="-285750">
              <a:buFont typeface="Arial" panose="020B0604020202020204" pitchFamily="34" charset="0"/>
              <a:buChar char="•"/>
            </a:pPr>
            <a:endParaRPr lang="en-GB" b="1" dirty="0">
              <a:solidFill>
                <a:srgbClr val="15102C"/>
              </a:solidFill>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507206" y="4095863"/>
            <a:ext cx="11165309" cy="2031325"/>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Career Summary :</a:t>
            </a:r>
            <a:endParaRPr lang="en-IN" b="1" dirty="0">
              <a:solidFill>
                <a:srgbClr val="15102C"/>
              </a:solidFill>
              <a:latin typeface="Helvetica" pitchFamily="2" charset="0"/>
              <a:ea typeface="Calibri" panose="020F0502020204030204" pitchFamily="34" charset="0"/>
            </a:endParaRPr>
          </a:p>
          <a:p>
            <a:r>
              <a:rPr lang="en-US" dirty="0">
                <a:solidFill>
                  <a:srgbClr val="15102C"/>
                </a:solidFill>
                <a:latin typeface="Helvetica" pitchFamily="2" charset="0"/>
                <a:ea typeface="Calibri" panose="020F0502020204030204" pitchFamily="34" charset="0"/>
              </a:rPr>
              <a:t>Graduated with a BS Computer Engineering degree, has the title for the best capstone project (A.Y 2021-2022) entitled Arduino Based </a:t>
            </a:r>
            <a:r>
              <a:rPr lang="en-US" dirty="0" err="1">
                <a:solidFill>
                  <a:srgbClr val="15102C"/>
                </a:solidFill>
                <a:latin typeface="Helvetica" pitchFamily="2" charset="0"/>
                <a:ea typeface="Calibri" panose="020F0502020204030204" pitchFamily="34" charset="0"/>
              </a:rPr>
              <a:t>Kine</a:t>
            </a:r>
            <a:r>
              <a:rPr lang="en-US" dirty="0">
                <a:solidFill>
                  <a:srgbClr val="15102C"/>
                </a:solidFill>
                <a:latin typeface="Helvetica" pitchFamily="2" charset="0"/>
                <a:ea typeface="Calibri" panose="020F0502020204030204" pitchFamily="34" charset="0"/>
              </a:rPr>
              <a:t> Bike Simulation, and is also one of the capstone studies published and patented by the Laguna State Polytechnic University San Pablo City Campus. Former Vice President External of the Association of Students in Computer Engineering (</a:t>
            </a:r>
            <a:r>
              <a:rPr lang="en-US" dirty="0" err="1">
                <a:solidFill>
                  <a:srgbClr val="15102C"/>
                </a:solidFill>
                <a:latin typeface="Helvetica" pitchFamily="2" charset="0"/>
                <a:ea typeface="Calibri" panose="020F0502020204030204" pitchFamily="34" charset="0"/>
              </a:rPr>
              <a:t>ASCpE</a:t>
            </a:r>
            <a:r>
              <a:rPr lang="en-US" dirty="0">
                <a:solidFill>
                  <a:srgbClr val="15102C"/>
                </a:solidFill>
                <a:latin typeface="Helvetica" pitchFamily="2" charset="0"/>
                <a:ea typeface="Calibri" panose="020F0502020204030204" pitchFamily="34" charset="0"/>
              </a:rPr>
              <a:t>), one of the Trainee students of Continental Temic Philippines absorbed as Jr. IT Engineer.</a:t>
            </a:r>
            <a:br>
              <a:rPr lang="en-IN" sz="1800" b="1" dirty="0">
                <a:solidFill>
                  <a:srgbClr val="15102C"/>
                </a:solidFill>
                <a:effectLst/>
                <a:latin typeface="Helvetica" pitchFamily="2" charset="0"/>
                <a:ea typeface="Calibri" panose="020F0502020204030204" pitchFamily="34" charset="0"/>
              </a:rPr>
            </a:br>
            <a:endParaRPr lang="en-GB" b="1" dirty="0">
              <a:solidFill>
                <a:srgbClr val="15102C"/>
              </a:solidFill>
            </a:endParaRPr>
          </a:p>
        </p:txBody>
      </p:sp>
    </p:spTree>
    <p:extLst>
      <p:ext uri="{BB962C8B-B14F-4D97-AF65-F5344CB8AC3E}">
        <p14:creationId xmlns:p14="http://schemas.microsoft.com/office/powerpoint/2010/main" val="1674068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1257DD96-D450-F5E0-D7B2-DE6429EDD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012" y="1628332"/>
            <a:ext cx="8326170" cy="4623712"/>
          </a:xfrm>
          <a:prstGeom prst="rect">
            <a:avLst/>
          </a:prstGeom>
        </p:spPr>
      </p:pic>
    </p:spTree>
    <p:extLst>
      <p:ext uri="{BB962C8B-B14F-4D97-AF65-F5344CB8AC3E}">
        <p14:creationId xmlns:p14="http://schemas.microsoft.com/office/powerpoint/2010/main" val="2644363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27ACE02C-AB80-4A52-F64D-99C3D99E9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608" y="1816710"/>
            <a:ext cx="9276784" cy="4384913"/>
          </a:xfrm>
          <a:prstGeom prst="rect">
            <a:avLst/>
          </a:prstGeom>
        </p:spPr>
      </p:pic>
    </p:spTree>
    <p:extLst>
      <p:ext uri="{BB962C8B-B14F-4D97-AF65-F5344CB8AC3E}">
        <p14:creationId xmlns:p14="http://schemas.microsoft.com/office/powerpoint/2010/main" val="1393599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135D27FD-5242-D20B-BC02-9CC876539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67" y="1629624"/>
            <a:ext cx="10405666" cy="4631474"/>
          </a:xfrm>
          <a:prstGeom prst="rect">
            <a:avLst/>
          </a:prstGeom>
        </p:spPr>
      </p:pic>
    </p:spTree>
    <p:extLst>
      <p:ext uri="{BB962C8B-B14F-4D97-AF65-F5344CB8AC3E}">
        <p14:creationId xmlns:p14="http://schemas.microsoft.com/office/powerpoint/2010/main" val="1062491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B690CB6F-3579-821B-7805-4EA0761A0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890" y="1732186"/>
            <a:ext cx="9956219" cy="4493148"/>
          </a:xfrm>
          <a:prstGeom prst="rect">
            <a:avLst/>
          </a:prstGeom>
        </p:spPr>
      </p:pic>
    </p:spTree>
    <p:extLst>
      <p:ext uri="{BB962C8B-B14F-4D97-AF65-F5344CB8AC3E}">
        <p14:creationId xmlns:p14="http://schemas.microsoft.com/office/powerpoint/2010/main" val="2821453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2523AA45-C658-3029-8AAA-3E6E04599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78" y="1615874"/>
            <a:ext cx="9368843" cy="4620091"/>
          </a:xfrm>
          <a:prstGeom prst="rect">
            <a:avLst/>
          </a:prstGeom>
        </p:spPr>
      </p:pic>
    </p:spTree>
    <p:extLst>
      <p:ext uri="{BB962C8B-B14F-4D97-AF65-F5344CB8AC3E}">
        <p14:creationId xmlns:p14="http://schemas.microsoft.com/office/powerpoint/2010/main" val="2387943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3227D448-FA0B-0FAC-A865-72D4E03C4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14" y="1656784"/>
            <a:ext cx="10444571" cy="4821948"/>
          </a:xfrm>
          <a:prstGeom prst="rect">
            <a:avLst/>
          </a:prstGeom>
        </p:spPr>
      </p:pic>
    </p:spTree>
    <p:extLst>
      <p:ext uri="{BB962C8B-B14F-4D97-AF65-F5344CB8AC3E}">
        <p14:creationId xmlns:p14="http://schemas.microsoft.com/office/powerpoint/2010/main" val="1706397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652ACAA2-DF79-177B-12D2-2206A9391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408" y="1667839"/>
            <a:ext cx="10191184" cy="4563026"/>
          </a:xfrm>
          <a:prstGeom prst="rect">
            <a:avLst/>
          </a:prstGeom>
        </p:spPr>
      </p:pic>
    </p:spTree>
    <p:extLst>
      <p:ext uri="{BB962C8B-B14F-4D97-AF65-F5344CB8AC3E}">
        <p14:creationId xmlns:p14="http://schemas.microsoft.com/office/powerpoint/2010/main" val="2404149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9" name="Picture 8">
            <a:extLst>
              <a:ext uri="{FF2B5EF4-FFF2-40B4-BE49-F238E27FC236}">
                <a16:creationId xmlns:a16="http://schemas.microsoft.com/office/drawing/2014/main" id="{E762599A-F5FC-494A-A341-A400D33E17B1}"/>
              </a:ext>
            </a:extLst>
          </p:cNvPr>
          <p:cNvPicPr>
            <a:picLocks noChangeAspect="1"/>
          </p:cNvPicPr>
          <p:nvPr/>
        </p:nvPicPr>
        <p:blipFill>
          <a:blip r:embed="rId2"/>
          <a:stretch>
            <a:fillRect/>
          </a:stretch>
        </p:blipFill>
        <p:spPr>
          <a:xfrm>
            <a:off x="199190" y="1581665"/>
            <a:ext cx="9570885" cy="5088120"/>
          </a:xfrm>
          <a:prstGeom prst="rect">
            <a:avLst/>
          </a:prstGeom>
        </p:spPr>
      </p:pic>
    </p:spTree>
    <p:extLst>
      <p:ext uri="{BB962C8B-B14F-4D97-AF65-F5344CB8AC3E}">
        <p14:creationId xmlns:p14="http://schemas.microsoft.com/office/powerpoint/2010/main" val="969726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6681599D-95DB-42BD-8EE6-6C3243A35328}"/>
              </a:ext>
            </a:extLst>
          </p:cNvPr>
          <p:cNvPicPr>
            <a:picLocks noChangeAspect="1"/>
          </p:cNvPicPr>
          <p:nvPr/>
        </p:nvPicPr>
        <p:blipFill>
          <a:blip r:embed="rId2"/>
          <a:stretch>
            <a:fillRect/>
          </a:stretch>
        </p:blipFill>
        <p:spPr>
          <a:xfrm>
            <a:off x="197707" y="1717740"/>
            <a:ext cx="9201665" cy="5029049"/>
          </a:xfrm>
          <a:prstGeom prst="rect">
            <a:avLst/>
          </a:prstGeom>
        </p:spPr>
      </p:pic>
    </p:spTree>
    <p:extLst>
      <p:ext uri="{BB962C8B-B14F-4D97-AF65-F5344CB8AC3E}">
        <p14:creationId xmlns:p14="http://schemas.microsoft.com/office/powerpoint/2010/main" val="871759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BC08CD5F-F9AC-430F-927C-8AF319362B09}"/>
              </a:ext>
            </a:extLst>
          </p:cNvPr>
          <p:cNvPicPr>
            <a:picLocks noChangeAspect="1"/>
          </p:cNvPicPr>
          <p:nvPr/>
        </p:nvPicPr>
        <p:blipFill>
          <a:blip r:embed="rId2"/>
          <a:stretch>
            <a:fillRect/>
          </a:stretch>
        </p:blipFill>
        <p:spPr>
          <a:xfrm>
            <a:off x="184652" y="1742303"/>
            <a:ext cx="9498925" cy="4915202"/>
          </a:xfrm>
          <a:prstGeom prst="rect">
            <a:avLst/>
          </a:prstGeom>
        </p:spPr>
      </p:pic>
    </p:spTree>
    <p:extLst>
      <p:ext uri="{BB962C8B-B14F-4D97-AF65-F5344CB8AC3E}">
        <p14:creationId xmlns:p14="http://schemas.microsoft.com/office/powerpoint/2010/main" val="166497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4224229" y="372546"/>
            <a:ext cx="3741737" cy="461665"/>
          </a:xfrm>
          <a:prstGeom prst="rect">
            <a:avLst/>
          </a:prstGeom>
          <a:noFill/>
        </p:spPr>
        <p:txBody>
          <a:bodyPr wrap="square">
            <a:spAutoFit/>
          </a:bodyPr>
          <a:lstStyle/>
          <a:p>
            <a:pPr algn="ctr"/>
            <a:r>
              <a:rPr lang="en-IN" sz="2400" dirty="0">
                <a:solidFill>
                  <a:schemeClr val="bg1"/>
                </a:solidFill>
                <a:effectLst/>
                <a:latin typeface="Helvetica" pitchFamily="2" charset="0"/>
                <a:ea typeface="Calibri" panose="020F0502020204030204" pitchFamily="34" charset="0"/>
              </a:rPr>
              <a:t>Personal</a:t>
            </a:r>
            <a:r>
              <a:rPr lang="en-IN" sz="2400" b="1" dirty="0">
                <a:solidFill>
                  <a:schemeClr val="bg1"/>
                </a:solidFill>
                <a:effectLst/>
                <a:latin typeface="Helvetica" pitchFamily="2" charset="0"/>
                <a:ea typeface="Calibri" panose="020F0502020204030204" pitchFamily="34" charset="0"/>
              </a:rPr>
              <a:t> </a:t>
            </a:r>
            <a:r>
              <a:rPr lang="en-IN" sz="2400" b="1" dirty="0">
                <a:solidFill>
                  <a:srgbClr val="D4EBD8"/>
                </a:solidFill>
                <a:effectLst/>
                <a:latin typeface="Helvetica" pitchFamily="2" charset="0"/>
                <a:ea typeface="Calibri" panose="020F0502020204030204" pitchFamily="34" charset="0"/>
              </a:rPr>
              <a:t>BACKGROUND</a:t>
            </a:r>
            <a:endParaRPr lang="en-GB" sz="24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079959" y="834211"/>
            <a:ext cx="6030277" cy="369332"/>
          </a:xfrm>
          <a:prstGeom prst="rect">
            <a:avLst/>
          </a:prstGeom>
          <a:noFill/>
        </p:spPr>
        <p:txBody>
          <a:bodyPr wrap="square">
            <a:spAutoFit/>
          </a:bodyPr>
          <a:lstStyle/>
          <a:p>
            <a:pPr algn="ctr"/>
            <a:r>
              <a:rPr lang="en-IN" sz="1800" dirty="0">
                <a:solidFill>
                  <a:schemeClr val="bg1"/>
                </a:solidFill>
                <a:effectLst/>
                <a:latin typeface="Helvetica" pitchFamily="2" charset="0"/>
                <a:ea typeface="Calibri" panose="020F0502020204030204" pitchFamily="34" charset="0"/>
              </a:rPr>
              <a:t>(Name, Past Experience, Qualification, Career Summary)</a:t>
            </a:r>
            <a:endParaRPr lang="en-GB" dirty="0">
              <a:solidFill>
                <a:schemeClr val="bg1"/>
              </a:solidFill>
              <a:latin typeface="Helvetica" pitchFamily="2"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507206" y="2036897"/>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Name : </a:t>
            </a:r>
            <a:r>
              <a:rPr lang="en-IN" sz="1800" dirty="0" err="1">
                <a:solidFill>
                  <a:srgbClr val="15102C"/>
                </a:solidFill>
                <a:effectLst/>
                <a:latin typeface="Helvetica" pitchFamily="2" charset="0"/>
                <a:ea typeface="Calibri" panose="020F0502020204030204" pitchFamily="34" charset="0"/>
              </a:rPr>
              <a:t>Jhansept</a:t>
            </a:r>
            <a:r>
              <a:rPr lang="en-IN" sz="1800" dirty="0">
                <a:solidFill>
                  <a:srgbClr val="15102C"/>
                </a:solidFill>
                <a:effectLst/>
                <a:latin typeface="Helvetica" pitchFamily="2" charset="0"/>
                <a:ea typeface="Calibri" panose="020F0502020204030204" pitchFamily="34" charset="0"/>
              </a:rPr>
              <a:t> Kylo </a:t>
            </a:r>
            <a:r>
              <a:rPr lang="en-IN" sz="1800" dirty="0" err="1">
                <a:solidFill>
                  <a:srgbClr val="15102C"/>
                </a:solidFill>
                <a:effectLst/>
                <a:latin typeface="Helvetica" pitchFamily="2" charset="0"/>
                <a:ea typeface="Calibri" panose="020F0502020204030204" pitchFamily="34" charset="0"/>
              </a:rPr>
              <a:t>Pandanan</a:t>
            </a:r>
            <a:endParaRPr lang="en-GB" dirty="0">
              <a:solidFill>
                <a:srgbClr val="15102C"/>
              </a:solidFill>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506303" y="2485742"/>
            <a:ext cx="10071148" cy="2031325"/>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Qualification :</a:t>
            </a:r>
            <a:br>
              <a:rPr lang="en-IN" sz="1800" b="1" dirty="0">
                <a:solidFill>
                  <a:srgbClr val="15102C"/>
                </a:solidFill>
                <a:effectLst/>
                <a:latin typeface="Helvetica" pitchFamily="2" charset="0"/>
                <a:ea typeface="Calibri" panose="020F0502020204030204" pitchFamily="34" charset="0"/>
              </a:rPr>
            </a:br>
            <a:r>
              <a:rPr lang="en-IN" sz="1800" b="1" dirty="0">
                <a:solidFill>
                  <a:srgbClr val="15102C"/>
                </a:solidFill>
                <a:effectLst/>
                <a:latin typeface="Helvetica" pitchFamily="2" charset="0"/>
                <a:ea typeface="Calibri" panose="020F0502020204030204" pitchFamily="34" charset="0"/>
              </a:rPr>
              <a:t> </a:t>
            </a:r>
            <a:r>
              <a:rPr lang="en-IN" sz="1800" dirty="0">
                <a:solidFill>
                  <a:srgbClr val="15102C"/>
                </a:solidFill>
                <a:effectLst/>
                <a:latin typeface="Helvetica" pitchFamily="2" charset="0"/>
                <a:ea typeface="Calibri" panose="020F0502020204030204" pitchFamily="34" charset="0"/>
              </a:rPr>
              <a:t>Tech Stack</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Programming Languages &amp; Database: </a:t>
            </a:r>
            <a:r>
              <a:rPr lang="en-IN" dirty="0">
                <a:solidFill>
                  <a:srgbClr val="15102C"/>
                </a:solidFill>
                <a:effectLst/>
                <a:latin typeface="Helvetica" pitchFamily="2" charset="0"/>
                <a:ea typeface="Calibri" panose="020F0502020204030204" pitchFamily="34" charset="0"/>
              </a:rPr>
              <a:t>C#, C++, Python, Java, and MS SQL.</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Frameworks: Asp.net, Asp.net Core</a:t>
            </a:r>
          </a:p>
          <a:p>
            <a:pPr marL="742950" lvl="1" indent="-285750">
              <a:buFont typeface="Arial" panose="020B0604020202020204" pitchFamily="34" charset="0"/>
              <a:buChar char="•"/>
            </a:pPr>
            <a:r>
              <a:rPr lang="en-IN" dirty="0">
                <a:solidFill>
                  <a:srgbClr val="15102C"/>
                </a:solidFill>
                <a:effectLst/>
                <a:latin typeface="Helvetica" pitchFamily="2" charset="0"/>
                <a:ea typeface="Calibri" panose="020F0502020204030204" pitchFamily="34" charset="0"/>
              </a:rPr>
              <a:t>Deployment Tools: Docker &amp; Kubernetes</a:t>
            </a:r>
          </a:p>
          <a:p>
            <a:endParaRPr lang="en-IN" sz="1800" b="1" dirty="0">
              <a:solidFill>
                <a:srgbClr val="15102C"/>
              </a:solidFill>
              <a:effectLst/>
              <a:latin typeface="Helvetica" pitchFamily="2" charset="0"/>
              <a:ea typeface="Calibri" panose="020F0502020204030204" pitchFamily="34" charset="0"/>
            </a:endParaRPr>
          </a:p>
          <a:p>
            <a:r>
              <a:rPr lang="en-IN" b="1" dirty="0">
                <a:solidFill>
                  <a:srgbClr val="15102C"/>
                </a:solidFill>
                <a:latin typeface="Helvetica" pitchFamily="2" charset="0"/>
                <a:ea typeface="Calibri" panose="020F0502020204030204" pitchFamily="34" charset="0"/>
              </a:rPr>
              <a:t>		</a:t>
            </a:r>
            <a:endParaRPr lang="en-GB" b="1" dirty="0">
              <a:solidFill>
                <a:srgbClr val="15102C"/>
              </a:solidFill>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506303" y="3942942"/>
            <a:ext cx="11177588" cy="1477328"/>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Career Summary :</a:t>
            </a:r>
            <a:br>
              <a:rPr lang="en-IN" sz="1800" b="1" dirty="0">
                <a:solidFill>
                  <a:srgbClr val="15102C"/>
                </a:solidFill>
                <a:effectLst/>
                <a:latin typeface="Helvetica" pitchFamily="2" charset="0"/>
                <a:ea typeface="Calibri" panose="020F0502020204030204" pitchFamily="34" charset="0"/>
              </a:rPr>
            </a:br>
            <a:r>
              <a:rPr lang="en-US" b="0" i="0" dirty="0" err="1">
                <a:solidFill>
                  <a:srgbClr val="050505"/>
                </a:solidFill>
                <a:effectLst/>
                <a:latin typeface="Segoe UI Historic" panose="020B0502040204020203" pitchFamily="34" charset="0"/>
              </a:rPr>
              <a:t>Jhansept</a:t>
            </a:r>
            <a:r>
              <a:rPr lang="en-US" b="0" i="0" dirty="0">
                <a:solidFill>
                  <a:srgbClr val="050505"/>
                </a:solidFill>
                <a:effectLst/>
                <a:latin typeface="Segoe UI Historic" panose="020B0502040204020203" pitchFamily="34" charset="0"/>
              </a:rPr>
              <a:t> Kylo </a:t>
            </a:r>
            <a:r>
              <a:rPr lang="en-US" b="0" i="0" dirty="0" err="1">
                <a:solidFill>
                  <a:srgbClr val="050505"/>
                </a:solidFill>
                <a:effectLst/>
                <a:latin typeface="Segoe UI Historic" panose="020B0502040204020203" pitchFamily="34" charset="0"/>
              </a:rPr>
              <a:t>Pandanan</a:t>
            </a:r>
            <a:r>
              <a:rPr lang="en-US" b="0" i="0" dirty="0">
                <a:solidFill>
                  <a:srgbClr val="050505"/>
                </a:solidFill>
                <a:effectLst/>
                <a:latin typeface="Segoe UI Historic" panose="020B0502040204020203" pitchFamily="34" charset="0"/>
              </a:rPr>
              <a:t>, a graduate of Computer engineering. The former Vice-President Internal of the Association of Students in Computer Engineering of their University. Had his Internship at Automated Technologies Inc. from May 2022 to July 2022 - working along with the Network engineers to provide support and assistance in building and configuring physical servers.</a:t>
            </a:r>
            <a:endParaRPr lang="en-GB" b="1" dirty="0">
              <a:solidFill>
                <a:srgbClr val="15102C"/>
              </a:solidFill>
            </a:endParaRPr>
          </a:p>
        </p:txBody>
      </p:sp>
    </p:spTree>
    <p:extLst>
      <p:ext uri="{BB962C8B-B14F-4D97-AF65-F5344CB8AC3E}">
        <p14:creationId xmlns:p14="http://schemas.microsoft.com/office/powerpoint/2010/main" val="2189389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B805FA16-55DF-4E93-9D16-3AEF8D4D7894}"/>
              </a:ext>
            </a:extLst>
          </p:cNvPr>
          <p:cNvPicPr>
            <a:picLocks noChangeAspect="1"/>
          </p:cNvPicPr>
          <p:nvPr/>
        </p:nvPicPr>
        <p:blipFill>
          <a:blip r:embed="rId2"/>
          <a:stretch>
            <a:fillRect/>
          </a:stretch>
        </p:blipFill>
        <p:spPr>
          <a:xfrm>
            <a:off x="195925" y="1555364"/>
            <a:ext cx="9207567" cy="5011841"/>
          </a:xfrm>
          <a:prstGeom prst="rect">
            <a:avLst/>
          </a:prstGeom>
        </p:spPr>
      </p:pic>
    </p:spTree>
    <p:extLst>
      <p:ext uri="{BB962C8B-B14F-4D97-AF65-F5344CB8AC3E}">
        <p14:creationId xmlns:p14="http://schemas.microsoft.com/office/powerpoint/2010/main" val="439070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18D6555D-3164-4409-95BB-8F8604F28BF4}"/>
              </a:ext>
            </a:extLst>
          </p:cNvPr>
          <p:cNvPicPr>
            <a:picLocks noChangeAspect="1"/>
          </p:cNvPicPr>
          <p:nvPr/>
        </p:nvPicPr>
        <p:blipFill>
          <a:blip r:embed="rId2"/>
          <a:stretch>
            <a:fillRect/>
          </a:stretch>
        </p:blipFill>
        <p:spPr>
          <a:xfrm>
            <a:off x="271848" y="1667840"/>
            <a:ext cx="9275805" cy="4813061"/>
          </a:xfrm>
          <a:prstGeom prst="rect">
            <a:avLst/>
          </a:prstGeom>
        </p:spPr>
      </p:pic>
    </p:spTree>
    <p:extLst>
      <p:ext uri="{BB962C8B-B14F-4D97-AF65-F5344CB8AC3E}">
        <p14:creationId xmlns:p14="http://schemas.microsoft.com/office/powerpoint/2010/main" val="4040897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E69F684D-4A1A-4385-B7D4-BA80D7752B46}"/>
              </a:ext>
            </a:extLst>
          </p:cNvPr>
          <p:cNvPicPr>
            <a:picLocks noChangeAspect="1"/>
          </p:cNvPicPr>
          <p:nvPr/>
        </p:nvPicPr>
        <p:blipFill>
          <a:blip r:embed="rId2"/>
          <a:stretch>
            <a:fillRect/>
          </a:stretch>
        </p:blipFill>
        <p:spPr>
          <a:xfrm>
            <a:off x="506627" y="1926467"/>
            <a:ext cx="9509025" cy="4088381"/>
          </a:xfrm>
          <a:prstGeom prst="rect">
            <a:avLst/>
          </a:prstGeom>
        </p:spPr>
      </p:pic>
    </p:spTree>
    <p:extLst>
      <p:ext uri="{BB962C8B-B14F-4D97-AF65-F5344CB8AC3E}">
        <p14:creationId xmlns:p14="http://schemas.microsoft.com/office/powerpoint/2010/main" val="317105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16360999-93D6-488B-BC45-162DC8B6D1B3}"/>
              </a:ext>
            </a:extLst>
          </p:cNvPr>
          <p:cNvPicPr>
            <a:picLocks noChangeAspect="1"/>
          </p:cNvPicPr>
          <p:nvPr/>
        </p:nvPicPr>
        <p:blipFill>
          <a:blip r:embed="rId2"/>
          <a:stretch>
            <a:fillRect/>
          </a:stretch>
        </p:blipFill>
        <p:spPr>
          <a:xfrm>
            <a:off x="408772" y="1962917"/>
            <a:ext cx="9669224" cy="3772426"/>
          </a:xfrm>
          <a:prstGeom prst="rect">
            <a:avLst/>
          </a:prstGeom>
        </p:spPr>
      </p:pic>
    </p:spTree>
    <p:extLst>
      <p:ext uri="{BB962C8B-B14F-4D97-AF65-F5344CB8AC3E}">
        <p14:creationId xmlns:p14="http://schemas.microsoft.com/office/powerpoint/2010/main" val="3282116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BC50F279-43B0-4B2F-B1C9-602AA77D162B}"/>
              </a:ext>
            </a:extLst>
          </p:cNvPr>
          <p:cNvPicPr>
            <a:picLocks noChangeAspect="1"/>
          </p:cNvPicPr>
          <p:nvPr/>
        </p:nvPicPr>
        <p:blipFill>
          <a:blip r:embed="rId2"/>
          <a:stretch>
            <a:fillRect/>
          </a:stretch>
        </p:blipFill>
        <p:spPr>
          <a:xfrm>
            <a:off x="365142" y="1970922"/>
            <a:ext cx="9583487" cy="3410426"/>
          </a:xfrm>
          <a:prstGeom prst="rect">
            <a:avLst/>
          </a:prstGeom>
        </p:spPr>
      </p:pic>
    </p:spTree>
    <p:extLst>
      <p:ext uri="{BB962C8B-B14F-4D97-AF65-F5344CB8AC3E}">
        <p14:creationId xmlns:p14="http://schemas.microsoft.com/office/powerpoint/2010/main" val="76407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D9248EF8-D0C0-40A2-9C5C-D8F798E134EE}"/>
              </a:ext>
            </a:extLst>
          </p:cNvPr>
          <p:cNvPicPr>
            <a:picLocks noChangeAspect="1"/>
          </p:cNvPicPr>
          <p:nvPr/>
        </p:nvPicPr>
        <p:blipFill>
          <a:blip r:embed="rId2"/>
          <a:stretch>
            <a:fillRect/>
          </a:stretch>
        </p:blipFill>
        <p:spPr>
          <a:xfrm>
            <a:off x="358345" y="1957595"/>
            <a:ext cx="8615273" cy="3976280"/>
          </a:xfrm>
          <a:prstGeom prst="rect">
            <a:avLst/>
          </a:prstGeom>
        </p:spPr>
      </p:pic>
    </p:spTree>
    <p:extLst>
      <p:ext uri="{BB962C8B-B14F-4D97-AF65-F5344CB8AC3E}">
        <p14:creationId xmlns:p14="http://schemas.microsoft.com/office/powerpoint/2010/main" val="383508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8F00299F-9597-472D-9B73-6BD6F621B187}"/>
              </a:ext>
            </a:extLst>
          </p:cNvPr>
          <p:cNvPicPr>
            <a:picLocks noChangeAspect="1"/>
          </p:cNvPicPr>
          <p:nvPr/>
        </p:nvPicPr>
        <p:blipFill>
          <a:blip r:embed="rId2"/>
          <a:stretch>
            <a:fillRect/>
          </a:stretch>
        </p:blipFill>
        <p:spPr>
          <a:xfrm>
            <a:off x="312336" y="1985422"/>
            <a:ext cx="10059804" cy="4048690"/>
          </a:xfrm>
          <a:prstGeom prst="rect">
            <a:avLst/>
          </a:prstGeom>
        </p:spPr>
      </p:pic>
    </p:spTree>
    <p:extLst>
      <p:ext uri="{BB962C8B-B14F-4D97-AF65-F5344CB8AC3E}">
        <p14:creationId xmlns:p14="http://schemas.microsoft.com/office/powerpoint/2010/main" val="2885574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44C709B3-9782-4736-86AA-AEF228037DFE}"/>
              </a:ext>
            </a:extLst>
          </p:cNvPr>
          <p:cNvPicPr>
            <a:picLocks noChangeAspect="1"/>
          </p:cNvPicPr>
          <p:nvPr/>
        </p:nvPicPr>
        <p:blipFill rotWithShape="1">
          <a:blip r:embed="rId2"/>
          <a:srcRect b="23463"/>
          <a:stretch/>
        </p:blipFill>
        <p:spPr>
          <a:xfrm>
            <a:off x="1868334" y="1620676"/>
            <a:ext cx="8453526" cy="1808324"/>
          </a:xfrm>
          <a:prstGeom prst="rect">
            <a:avLst/>
          </a:prstGeom>
        </p:spPr>
      </p:pic>
      <p:pic>
        <p:nvPicPr>
          <p:cNvPr id="7" name="Picture 6">
            <a:extLst>
              <a:ext uri="{FF2B5EF4-FFF2-40B4-BE49-F238E27FC236}">
                <a16:creationId xmlns:a16="http://schemas.microsoft.com/office/drawing/2014/main" id="{9B6085C7-3A75-4AE6-932E-2836848A94E0}"/>
              </a:ext>
            </a:extLst>
          </p:cNvPr>
          <p:cNvPicPr>
            <a:picLocks noChangeAspect="1"/>
          </p:cNvPicPr>
          <p:nvPr/>
        </p:nvPicPr>
        <p:blipFill>
          <a:blip r:embed="rId3"/>
          <a:stretch>
            <a:fillRect/>
          </a:stretch>
        </p:blipFill>
        <p:spPr>
          <a:xfrm>
            <a:off x="2650395" y="3529042"/>
            <a:ext cx="6889403" cy="3004724"/>
          </a:xfrm>
          <a:prstGeom prst="rect">
            <a:avLst/>
          </a:prstGeom>
        </p:spPr>
      </p:pic>
    </p:spTree>
    <p:extLst>
      <p:ext uri="{BB962C8B-B14F-4D97-AF65-F5344CB8AC3E}">
        <p14:creationId xmlns:p14="http://schemas.microsoft.com/office/powerpoint/2010/main" val="1893182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9BD7B797-9753-45EA-90FC-27351BAAB8DC}"/>
              </a:ext>
            </a:extLst>
          </p:cNvPr>
          <p:cNvPicPr>
            <a:picLocks noChangeAspect="1"/>
          </p:cNvPicPr>
          <p:nvPr/>
        </p:nvPicPr>
        <p:blipFill>
          <a:blip r:embed="rId2"/>
          <a:stretch>
            <a:fillRect/>
          </a:stretch>
        </p:blipFill>
        <p:spPr>
          <a:xfrm>
            <a:off x="1943823" y="1539089"/>
            <a:ext cx="8304354" cy="2709115"/>
          </a:xfrm>
          <a:prstGeom prst="rect">
            <a:avLst/>
          </a:prstGeom>
        </p:spPr>
      </p:pic>
      <p:pic>
        <p:nvPicPr>
          <p:cNvPr id="8" name="Picture 7">
            <a:extLst>
              <a:ext uri="{FF2B5EF4-FFF2-40B4-BE49-F238E27FC236}">
                <a16:creationId xmlns:a16="http://schemas.microsoft.com/office/drawing/2014/main" id="{7F0B70AE-C93B-4411-8E6F-D8B586674916}"/>
              </a:ext>
            </a:extLst>
          </p:cNvPr>
          <p:cNvPicPr>
            <a:picLocks noChangeAspect="1"/>
          </p:cNvPicPr>
          <p:nvPr/>
        </p:nvPicPr>
        <p:blipFill>
          <a:blip r:embed="rId3"/>
          <a:stretch>
            <a:fillRect/>
          </a:stretch>
        </p:blipFill>
        <p:spPr>
          <a:xfrm>
            <a:off x="1427195" y="4374954"/>
            <a:ext cx="9335803" cy="2067213"/>
          </a:xfrm>
          <a:prstGeom prst="rect">
            <a:avLst/>
          </a:prstGeom>
        </p:spPr>
      </p:pic>
    </p:spTree>
    <p:extLst>
      <p:ext uri="{BB962C8B-B14F-4D97-AF65-F5344CB8AC3E}">
        <p14:creationId xmlns:p14="http://schemas.microsoft.com/office/powerpoint/2010/main" val="334925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Features</a:t>
            </a:r>
            <a:endParaRPr lang="en-GB" sz="2400" b="1" dirty="0">
              <a:solidFill>
                <a:schemeClr val="bg1"/>
              </a:solidFill>
              <a:latin typeface="Helvetica" pitchFamily="2" charset="0"/>
            </a:endParaRPr>
          </a:p>
        </p:txBody>
      </p:sp>
      <p:pic>
        <p:nvPicPr>
          <p:cNvPr id="5" name="Picture 4">
            <a:extLst>
              <a:ext uri="{FF2B5EF4-FFF2-40B4-BE49-F238E27FC236}">
                <a16:creationId xmlns:a16="http://schemas.microsoft.com/office/drawing/2014/main" id="{F2460B45-A93D-4059-A354-3E94A7A184D5}"/>
              </a:ext>
            </a:extLst>
          </p:cNvPr>
          <p:cNvPicPr>
            <a:picLocks noChangeAspect="1"/>
          </p:cNvPicPr>
          <p:nvPr/>
        </p:nvPicPr>
        <p:blipFill rotWithShape="1">
          <a:blip r:embed="rId2"/>
          <a:srcRect l="3180" t="3113" r="8317" b="1936"/>
          <a:stretch/>
        </p:blipFill>
        <p:spPr>
          <a:xfrm>
            <a:off x="3008257" y="1660478"/>
            <a:ext cx="6173679" cy="4890836"/>
          </a:xfrm>
          <a:prstGeom prst="rect">
            <a:avLst/>
          </a:prstGeom>
        </p:spPr>
      </p:pic>
    </p:spTree>
    <p:extLst>
      <p:ext uri="{BB962C8B-B14F-4D97-AF65-F5344CB8AC3E}">
        <p14:creationId xmlns:p14="http://schemas.microsoft.com/office/powerpoint/2010/main" val="243684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730E22-84C3-33DE-6F74-CB73EF6B951D}"/>
              </a:ext>
            </a:extLst>
          </p:cNvPr>
          <p:cNvSpPr txBox="1"/>
          <p:nvPr/>
        </p:nvSpPr>
        <p:spPr>
          <a:xfrm>
            <a:off x="393700" y="501134"/>
            <a:ext cx="3530600" cy="646331"/>
          </a:xfrm>
          <a:prstGeom prst="rect">
            <a:avLst/>
          </a:prstGeom>
          <a:noFill/>
        </p:spPr>
        <p:txBody>
          <a:bodyPr wrap="square">
            <a:spAutoFit/>
          </a:bodyPr>
          <a:lstStyle/>
          <a:p>
            <a:pPr algn="ctr"/>
            <a:r>
              <a:rPr lang="en-IN" sz="1800" b="1" dirty="0">
                <a:solidFill>
                  <a:schemeClr val="bg1"/>
                </a:solidFill>
                <a:effectLst/>
                <a:latin typeface="Helvetica" pitchFamily="2" charset="0"/>
                <a:ea typeface="Calibri" panose="020F0502020204030204" pitchFamily="34" charset="0"/>
              </a:rPr>
              <a:t>Key Takeaways/Learnings from the </a:t>
            </a:r>
            <a:r>
              <a:rPr lang="en-IN" sz="1800" b="1" dirty="0">
                <a:solidFill>
                  <a:srgbClr val="D4EBD8"/>
                </a:solidFill>
                <a:effectLst/>
                <a:latin typeface="Helvetica" pitchFamily="2" charset="0"/>
                <a:ea typeface="Calibri" panose="020F0502020204030204" pitchFamily="34" charset="0"/>
              </a:rPr>
              <a:t>Program (HTD)</a:t>
            </a:r>
            <a:endParaRPr lang="en-GB" sz="18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C7FEBEFD-74E0-43E5-A7BF-80D36E850FF4}"/>
              </a:ext>
            </a:extLst>
          </p:cNvPr>
          <p:cNvSpPr txBox="1"/>
          <p:nvPr/>
        </p:nvSpPr>
        <p:spPr>
          <a:xfrm>
            <a:off x="4575091" y="824299"/>
            <a:ext cx="7385222" cy="5355312"/>
          </a:xfrm>
          <a:prstGeom prst="rect">
            <a:avLst/>
          </a:prstGeom>
          <a:noFill/>
        </p:spPr>
        <p:txBody>
          <a:bodyPr wrap="square" rtlCol="0">
            <a:spAutoFit/>
          </a:bodyPr>
          <a:lstStyle/>
          <a:p>
            <a:pPr algn="just"/>
            <a:r>
              <a:rPr lang="en-PH" b="1" dirty="0">
                <a:effectLst/>
                <a:latin typeface="Century Gothic" panose="020B0502020202020204" pitchFamily="34" charset="0"/>
                <a:ea typeface="Arial" panose="020B0604020202020204" pitchFamily="34" charset="0"/>
              </a:rPr>
              <a:t>Database Management:</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Data normalization </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Stored procedure</a:t>
            </a:r>
          </a:p>
          <a:p>
            <a:pPr marL="285750" indent="-285750" algn="just">
              <a:buFont typeface="Arial" panose="020B0604020202020204" pitchFamily="34" charset="0"/>
              <a:buChar char="•"/>
            </a:pPr>
            <a:endParaRPr lang="en-PH" dirty="0">
              <a:latin typeface="Century Gothic" panose="020B0502020202020204" pitchFamily="34" charset="0"/>
              <a:ea typeface="Arial" panose="020B0604020202020204" pitchFamily="34" charset="0"/>
            </a:endParaRPr>
          </a:p>
          <a:p>
            <a:pPr algn="just"/>
            <a:r>
              <a:rPr lang="en-PH" b="1" dirty="0">
                <a:latin typeface="Century Gothic" panose="020B0502020202020204" pitchFamily="34" charset="0"/>
                <a:ea typeface="Arial" panose="020B0604020202020204" pitchFamily="34" charset="0"/>
              </a:rPr>
              <a:t>Asp.NET Framework </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Dependency</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Validations</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MVC</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Roles/Authorizations</a:t>
            </a:r>
          </a:p>
          <a:p>
            <a:pPr algn="just"/>
            <a:endParaRPr lang="en-PH" dirty="0">
              <a:effectLst/>
              <a:latin typeface="Century Gothic" panose="020B0502020202020204" pitchFamily="34" charset="0"/>
              <a:ea typeface="Arial" panose="020B0604020202020204" pitchFamily="34" charset="0"/>
            </a:endParaRPr>
          </a:p>
          <a:p>
            <a:pPr algn="just"/>
            <a:r>
              <a:rPr lang="en-PH" b="1" dirty="0">
                <a:effectLst/>
                <a:latin typeface="Century Gothic" panose="020B0502020202020204" pitchFamily="34" charset="0"/>
                <a:ea typeface="Arial" panose="020B0604020202020204" pitchFamily="34" charset="0"/>
              </a:rPr>
              <a:t>Web API (Rest API)</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Swagger </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Postman</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End points</a:t>
            </a:r>
          </a:p>
          <a:p>
            <a:pPr marL="285750" indent="-285750" algn="just">
              <a:buFont typeface="Arial" panose="020B0604020202020204" pitchFamily="34" charset="0"/>
              <a:buChar char="•"/>
            </a:pPr>
            <a:endParaRPr lang="en-PH" dirty="0">
              <a:latin typeface="Century Gothic" panose="020B0502020202020204" pitchFamily="34" charset="0"/>
              <a:ea typeface="Arial" panose="020B0604020202020204" pitchFamily="34" charset="0"/>
            </a:endParaRPr>
          </a:p>
          <a:p>
            <a:pPr algn="just"/>
            <a:r>
              <a:rPr lang="en-PH" b="1" dirty="0">
                <a:latin typeface="Century Gothic" panose="020B0502020202020204" pitchFamily="34" charset="0"/>
                <a:ea typeface="Arial" panose="020B0604020202020204" pitchFamily="34" charset="0"/>
              </a:rPr>
              <a:t>Docker &amp; Kubernetes</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Deployment</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Containerization</a:t>
            </a:r>
            <a:endParaRPr lang="en-PH" dirty="0">
              <a:effectLst/>
              <a:latin typeface="Century Gothic" panose="020B0502020202020204" pitchFamily="34" charset="0"/>
              <a:ea typeface="Arial" panose="020B0604020202020204" pitchFamily="34" charset="0"/>
            </a:endParaRPr>
          </a:p>
          <a:p>
            <a:pPr algn="just"/>
            <a:endParaRPr lang="en-PH" dirty="0">
              <a:latin typeface="Century Gothic" panose="020B0502020202020204" pitchFamily="34" charset="0"/>
            </a:endParaRPr>
          </a:p>
        </p:txBody>
      </p:sp>
    </p:spTree>
    <p:extLst>
      <p:ext uri="{BB962C8B-B14F-4D97-AF65-F5344CB8AC3E}">
        <p14:creationId xmlns:p14="http://schemas.microsoft.com/office/powerpoint/2010/main" val="962102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6DBABD-3600-8C15-BDF1-716C42838847}"/>
              </a:ext>
            </a:extLst>
          </p:cNvPr>
          <p:cNvSpPr txBox="1"/>
          <p:nvPr/>
        </p:nvSpPr>
        <p:spPr>
          <a:xfrm>
            <a:off x="-1668787" y="510097"/>
            <a:ext cx="7240804" cy="523220"/>
          </a:xfrm>
          <a:prstGeom prst="rect">
            <a:avLst/>
          </a:prstGeom>
          <a:noFill/>
        </p:spPr>
        <p:txBody>
          <a:bodyPr wrap="square">
            <a:spAutoFit/>
          </a:bodyPr>
          <a:lstStyle/>
          <a:p>
            <a:pPr algn="ctr"/>
            <a:r>
              <a:rPr lang="en-IN" sz="2800" b="1" dirty="0">
                <a:solidFill>
                  <a:schemeClr val="bg1"/>
                </a:solidFill>
                <a:latin typeface="Helvetica" pitchFamily="2" charset="0"/>
                <a:ea typeface="Calibri" panose="020F0502020204030204" pitchFamily="34" charset="0"/>
              </a:rPr>
              <a:t>Implementation</a:t>
            </a:r>
            <a:endParaRPr lang="en-GB" sz="2800" b="1" dirty="0">
              <a:solidFill>
                <a:schemeClr val="bg1"/>
              </a:solidFill>
              <a:latin typeface="Helvetica" pitchFamily="2" charset="0"/>
            </a:endParaRPr>
          </a:p>
        </p:txBody>
      </p:sp>
      <p:sp>
        <p:nvSpPr>
          <p:cNvPr id="4" name="TextBox 3">
            <a:extLst>
              <a:ext uri="{FF2B5EF4-FFF2-40B4-BE49-F238E27FC236}">
                <a16:creationId xmlns:a16="http://schemas.microsoft.com/office/drawing/2014/main" id="{207C9D54-587D-4A7B-8DBF-9F76C087F3D2}"/>
              </a:ext>
            </a:extLst>
          </p:cNvPr>
          <p:cNvSpPr txBox="1"/>
          <p:nvPr/>
        </p:nvSpPr>
        <p:spPr>
          <a:xfrm>
            <a:off x="294502" y="1878228"/>
            <a:ext cx="11602996" cy="3170099"/>
          </a:xfrm>
          <a:prstGeom prst="rect">
            <a:avLst/>
          </a:prstGeom>
          <a:noFill/>
        </p:spPr>
        <p:txBody>
          <a:bodyPr wrap="square" rtlCol="0">
            <a:spAutoFit/>
          </a:bodyPr>
          <a:lstStyle/>
          <a:p>
            <a:r>
              <a:rPr lang="en-PH" sz="2000" b="1" dirty="0">
                <a:latin typeface="Century Gothic" panose="020B0502020202020204" pitchFamily="34" charset="0"/>
              </a:rPr>
              <a:t>Future Enhancement: </a:t>
            </a:r>
          </a:p>
          <a:p>
            <a:pPr marL="342900" indent="-342900">
              <a:buFont typeface="Arial" panose="020B0604020202020204" pitchFamily="34" charset="0"/>
              <a:buChar char="•"/>
            </a:pPr>
            <a:r>
              <a:rPr lang="en-PH" sz="2000" dirty="0">
                <a:latin typeface="Century Gothic" panose="020B0502020202020204" pitchFamily="34" charset="0"/>
              </a:rPr>
              <a:t>Payment Options such as (Online Banking, Over the counter payment, and Cash payment thru PJLI)</a:t>
            </a:r>
          </a:p>
          <a:p>
            <a:pPr marL="342900" indent="-342900">
              <a:buFont typeface="Arial" panose="020B0604020202020204" pitchFamily="34" charset="0"/>
              <a:buChar char="•"/>
            </a:pPr>
            <a:r>
              <a:rPr lang="en-PH" sz="2000" dirty="0">
                <a:latin typeface="Century Gothic" panose="020B0502020202020204" pitchFamily="34" charset="0"/>
              </a:rPr>
              <a:t>Credit Score</a:t>
            </a:r>
          </a:p>
          <a:p>
            <a:pPr marL="342900" indent="-342900">
              <a:buFont typeface="Arial" panose="020B0604020202020204" pitchFamily="34" charset="0"/>
              <a:buChar char="•"/>
            </a:pPr>
            <a:r>
              <a:rPr lang="en-PH" sz="2000" dirty="0">
                <a:latin typeface="Century Gothic" panose="020B0502020202020204" pitchFamily="34" charset="0"/>
              </a:rPr>
              <a:t>Uploading of Ids and other valid documents</a:t>
            </a:r>
          </a:p>
          <a:p>
            <a:pPr marL="342900" indent="-342900">
              <a:buFont typeface="Arial" panose="020B0604020202020204" pitchFamily="34" charset="0"/>
              <a:buChar char="•"/>
            </a:pPr>
            <a:r>
              <a:rPr lang="en-PH" sz="2000" dirty="0">
                <a:latin typeface="Century Gothic" panose="020B0502020202020204" pitchFamily="34" charset="0"/>
              </a:rPr>
              <a:t>Delivery of Gadgets</a:t>
            </a:r>
          </a:p>
          <a:p>
            <a:pPr marL="342900" indent="-342900">
              <a:buFont typeface="Arial" panose="020B0604020202020204" pitchFamily="34" charset="0"/>
              <a:buChar char="•"/>
            </a:pPr>
            <a:r>
              <a:rPr lang="en-PH" sz="2000" dirty="0">
                <a:latin typeface="Century Gothic" panose="020B0502020202020204" pitchFamily="34" charset="0"/>
              </a:rPr>
              <a:t>Gadget Inventory</a:t>
            </a:r>
          </a:p>
          <a:p>
            <a:pPr marL="342900" indent="-342900">
              <a:buFont typeface="Arial" panose="020B0604020202020204" pitchFamily="34" charset="0"/>
              <a:buChar char="•"/>
            </a:pPr>
            <a:r>
              <a:rPr lang="en-PH" sz="2000" dirty="0">
                <a:latin typeface="Century Gothic" panose="020B0502020202020204" pitchFamily="34" charset="0"/>
              </a:rPr>
              <a:t>Other Loan Applications</a:t>
            </a:r>
          </a:p>
          <a:p>
            <a:pPr marL="342900" indent="-342900">
              <a:buFont typeface="Arial" panose="020B0604020202020204" pitchFamily="34" charset="0"/>
              <a:buChar char="•"/>
            </a:pPr>
            <a:r>
              <a:rPr lang="en-PH" sz="2000" dirty="0">
                <a:latin typeface="Century Gothic" panose="020B0502020202020204" pitchFamily="34" charset="0"/>
              </a:rPr>
              <a:t>UI Responsiveness</a:t>
            </a:r>
            <a:br>
              <a:rPr lang="en-PH" sz="2000" dirty="0">
                <a:latin typeface="Century Gothic" panose="020B0502020202020204" pitchFamily="34" charset="0"/>
              </a:rPr>
            </a:br>
            <a:endParaRPr lang="en-PH" sz="2000" dirty="0">
              <a:latin typeface="Century Gothic" panose="020B0502020202020204" pitchFamily="34" charset="0"/>
            </a:endParaRPr>
          </a:p>
        </p:txBody>
      </p:sp>
    </p:spTree>
    <p:extLst>
      <p:ext uri="{BB962C8B-B14F-4D97-AF65-F5344CB8AC3E}">
        <p14:creationId xmlns:p14="http://schemas.microsoft.com/office/powerpoint/2010/main" val="2279068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5EEBAE-A093-35BE-C1B8-5F86D8AD68D6}"/>
              </a:ext>
            </a:extLst>
          </p:cNvPr>
          <p:cNvSpPr txBox="1"/>
          <p:nvPr/>
        </p:nvSpPr>
        <p:spPr>
          <a:xfrm>
            <a:off x="294502" y="480772"/>
            <a:ext cx="2472552" cy="523220"/>
          </a:xfrm>
          <a:prstGeom prst="rect">
            <a:avLst/>
          </a:prstGeom>
          <a:noFill/>
        </p:spPr>
        <p:txBody>
          <a:bodyPr wrap="square">
            <a:spAutoFit/>
          </a:bodyPr>
          <a:lstStyle/>
          <a:p>
            <a:pPr algn="ctr"/>
            <a:r>
              <a:rPr lang="en-IN" sz="2800" b="1" dirty="0">
                <a:solidFill>
                  <a:schemeClr val="bg1"/>
                </a:solidFill>
                <a:effectLst/>
                <a:latin typeface="Helvetica" pitchFamily="2" charset="0"/>
                <a:ea typeface="Calibri" panose="020F0502020204030204" pitchFamily="34" charset="0"/>
              </a:rPr>
              <a:t>Conclusion</a:t>
            </a:r>
            <a:endParaRPr lang="en-GB" sz="2800" b="1" dirty="0">
              <a:solidFill>
                <a:schemeClr val="bg1"/>
              </a:solidFill>
              <a:latin typeface="Helvetica" pitchFamily="2" charset="0"/>
            </a:endParaRPr>
          </a:p>
        </p:txBody>
      </p:sp>
      <p:sp>
        <p:nvSpPr>
          <p:cNvPr id="5" name="TextBox 4">
            <a:extLst>
              <a:ext uri="{FF2B5EF4-FFF2-40B4-BE49-F238E27FC236}">
                <a16:creationId xmlns:a16="http://schemas.microsoft.com/office/drawing/2014/main" id="{7A811D77-B5CC-AB88-99B6-7E0B890E7AFE}"/>
              </a:ext>
            </a:extLst>
          </p:cNvPr>
          <p:cNvSpPr txBox="1"/>
          <p:nvPr/>
        </p:nvSpPr>
        <p:spPr>
          <a:xfrm>
            <a:off x="541699" y="1809663"/>
            <a:ext cx="11108602" cy="3329053"/>
          </a:xfrm>
          <a:prstGeom prst="rect">
            <a:avLst/>
          </a:prstGeom>
          <a:noFill/>
        </p:spPr>
        <p:txBody>
          <a:bodyPr wrap="square">
            <a:spAutoFit/>
          </a:bodyPr>
          <a:lstStyle/>
          <a:p>
            <a:pPr indent="457200" algn="just">
              <a:lnSpc>
                <a:spcPct val="200000"/>
              </a:lnSpc>
              <a:spcAft>
                <a:spcPts val="800"/>
              </a:spcAft>
            </a:pPr>
            <a:r>
              <a:rPr lang="en-US" b="0" i="0" dirty="0">
                <a:solidFill>
                  <a:srgbClr val="374151"/>
                </a:solidFill>
                <a:effectLst/>
                <a:latin typeface="Century Gothic" panose="020B0502020202020204" pitchFamily="34" charset="0"/>
              </a:rPr>
              <a:t>In conclusion, the ePahiram system represents a significant achievement in the development of loan management and calculation technology. With its Loan Calculator and Gadget Loan Application features, ePahiram provides a convenient and accessible solution for individuals who wish to keep up with the latest technology trends and to make informed decisions before applying fo</a:t>
            </a:r>
            <a:r>
              <a:rPr lang="en-US" dirty="0">
                <a:solidFill>
                  <a:srgbClr val="374151"/>
                </a:solidFill>
                <a:latin typeface="Century Gothic" panose="020B0502020202020204" pitchFamily="34" charset="0"/>
              </a:rPr>
              <a:t>r a loan</a:t>
            </a:r>
            <a:r>
              <a:rPr lang="en-US" b="0" i="0" dirty="0">
                <a:solidFill>
                  <a:srgbClr val="374151"/>
                </a:solidFill>
                <a:effectLst/>
                <a:latin typeface="Century Gothic" panose="020B0502020202020204" pitchFamily="34" charset="0"/>
              </a:rPr>
              <a:t>. The system was built with several project deliverables, including ASP .NET Core 6.0 MVC, Web API, and SQL Server database</a:t>
            </a:r>
            <a:endParaRPr lang="en-US" sz="1600" dirty="0">
              <a:effectLst/>
              <a:latin typeface="Century Gothic" panose="020B0502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2212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2789021" y="2705724"/>
            <a:ext cx="6612154" cy="1446550"/>
          </a:xfrm>
          <a:prstGeom prst="rect">
            <a:avLst/>
          </a:prstGeom>
          <a:noFill/>
        </p:spPr>
        <p:txBody>
          <a:bodyPr wrap="square">
            <a:spAutoFit/>
          </a:bodyPr>
          <a:lstStyle/>
          <a:p>
            <a:pPr algn="ctr"/>
            <a:r>
              <a:rPr lang="en-IN" sz="8800" b="1" dirty="0">
                <a:solidFill>
                  <a:schemeClr val="bg1"/>
                </a:solidFill>
                <a:effectLst/>
                <a:latin typeface="Helvetica" pitchFamily="2" charset="0"/>
                <a:ea typeface="Calibri" panose="020F0502020204030204" pitchFamily="34" charset="0"/>
              </a:rPr>
              <a:t>Thank You</a:t>
            </a:r>
            <a:endParaRPr lang="en-GB" sz="11500" b="1" dirty="0">
              <a:solidFill>
                <a:schemeClr val="bg1"/>
              </a:solidFill>
              <a:latin typeface="Helvetica" pitchFamily="2" charset="0"/>
            </a:endParaRPr>
          </a:p>
        </p:txBody>
      </p:sp>
      <p:sp>
        <p:nvSpPr>
          <p:cNvPr id="3" name="Rectangle 2">
            <a:extLst>
              <a:ext uri="{FF2B5EF4-FFF2-40B4-BE49-F238E27FC236}">
                <a16:creationId xmlns:a16="http://schemas.microsoft.com/office/drawing/2014/main" id="{D0C51203-C25D-740B-160F-E334C0EB9422}"/>
              </a:ext>
            </a:extLst>
          </p:cNvPr>
          <p:cNvSpPr/>
          <p:nvPr/>
        </p:nvSpPr>
        <p:spPr>
          <a:xfrm>
            <a:off x="9986511" y="6524193"/>
            <a:ext cx="2196179" cy="307777"/>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112193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4138505" y="372546"/>
            <a:ext cx="3910120"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endParaRPr lang="en-GB" sz="2400" b="1" dirty="0">
              <a:solidFill>
                <a:schemeClr val="bg1"/>
              </a:solidFill>
              <a:latin typeface="Helvetica" pitchFamily="2" charset="0"/>
              <a:cs typeface="Segoe UI" panose="020B0502040204020203" pitchFamily="34" charset="0"/>
            </a:endParaRPr>
          </a:p>
        </p:txBody>
      </p:sp>
      <p:sp>
        <p:nvSpPr>
          <p:cNvPr id="3" name="TextBox 2">
            <a:extLst>
              <a:ext uri="{FF2B5EF4-FFF2-40B4-BE49-F238E27FC236}">
                <a16:creationId xmlns:a16="http://schemas.microsoft.com/office/drawing/2014/main" id="{E75AD35D-A5D1-49C9-A348-1F5E498B4897}"/>
              </a:ext>
            </a:extLst>
          </p:cNvPr>
          <p:cNvSpPr txBox="1"/>
          <p:nvPr/>
        </p:nvSpPr>
        <p:spPr>
          <a:xfrm>
            <a:off x="284204" y="1878227"/>
            <a:ext cx="11304231" cy="3265446"/>
          </a:xfrm>
          <a:prstGeom prst="rect">
            <a:avLst/>
          </a:prstGeom>
          <a:noFill/>
        </p:spPr>
        <p:txBody>
          <a:bodyPr wrap="square" rtlCol="0">
            <a:spAutoFit/>
          </a:bodyPr>
          <a:lstStyle/>
          <a:p>
            <a:pPr algn="just">
              <a:lnSpc>
                <a:spcPct val="150000"/>
              </a:lnSpc>
            </a:pPr>
            <a:r>
              <a:rPr lang="en-US" sz="2000" b="0" i="0" dirty="0" err="1">
                <a:solidFill>
                  <a:srgbClr val="374151"/>
                </a:solidFill>
                <a:effectLst/>
                <a:latin typeface="Century Gothic" panose="020B0502020202020204" pitchFamily="34" charset="0"/>
              </a:rPr>
              <a:t>Cebuana</a:t>
            </a:r>
            <a:r>
              <a:rPr lang="en-US" sz="2000" b="0" i="0" dirty="0">
                <a:solidFill>
                  <a:srgbClr val="374151"/>
                </a:solidFill>
                <a:effectLst/>
                <a:latin typeface="Century Gothic" panose="020B0502020202020204" pitchFamily="34" charset="0"/>
              </a:rPr>
              <a:t> </a:t>
            </a:r>
            <a:r>
              <a:rPr lang="en-US" sz="2000" b="0" i="0" dirty="0" err="1">
                <a:solidFill>
                  <a:srgbClr val="374151"/>
                </a:solidFill>
                <a:effectLst/>
                <a:latin typeface="Century Gothic" panose="020B0502020202020204" pitchFamily="34" charset="0"/>
              </a:rPr>
              <a:t>Lhuiller</a:t>
            </a:r>
            <a:r>
              <a:rPr lang="en-US" sz="2000" b="0" i="0" dirty="0">
                <a:solidFill>
                  <a:srgbClr val="374151"/>
                </a:solidFill>
                <a:effectLst/>
                <a:latin typeface="Century Gothic" panose="020B0502020202020204" pitchFamily="34" charset="0"/>
              </a:rPr>
              <a:t> is currently upgrading its Micro Loan Services system, which unfortunately means that clients cannot currently apply for loans. However, the developers have responded to this issue by creating a new system that enables clients to apply for gadget loans and calculate their monthly payments using a loan calculator. This solution provides clients with a convenient and accessible way to obtain the funds they need for their gadget purchases, despite the temporary unavailability of </a:t>
            </a:r>
            <a:r>
              <a:rPr lang="en-US" sz="2000" b="0" i="0" dirty="0" err="1">
                <a:solidFill>
                  <a:srgbClr val="374151"/>
                </a:solidFill>
                <a:effectLst/>
                <a:latin typeface="Century Gothic" panose="020B0502020202020204" pitchFamily="34" charset="0"/>
              </a:rPr>
              <a:t>Cebuana</a:t>
            </a:r>
            <a:r>
              <a:rPr lang="en-US" sz="2000" b="0" i="0" dirty="0">
                <a:solidFill>
                  <a:srgbClr val="374151"/>
                </a:solidFill>
                <a:effectLst/>
                <a:latin typeface="Century Gothic" panose="020B0502020202020204" pitchFamily="34" charset="0"/>
              </a:rPr>
              <a:t> </a:t>
            </a:r>
            <a:r>
              <a:rPr lang="en-US" sz="2000" b="0" i="0" dirty="0" err="1">
                <a:solidFill>
                  <a:srgbClr val="374151"/>
                </a:solidFill>
                <a:effectLst/>
                <a:latin typeface="Century Gothic" panose="020B0502020202020204" pitchFamily="34" charset="0"/>
              </a:rPr>
              <a:t>Lhuiller's</a:t>
            </a:r>
            <a:r>
              <a:rPr lang="en-US" sz="2000" b="0" i="0" dirty="0">
                <a:solidFill>
                  <a:srgbClr val="374151"/>
                </a:solidFill>
                <a:effectLst/>
                <a:latin typeface="Century Gothic" panose="020B0502020202020204" pitchFamily="34" charset="0"/>
              </a:rPr>
              <a:t> Micro Loan Services.</a:t>
            </a:r>
            <a:endParaRPr lang="en-PH" sz="2000" dirty="0">
              <a:latin typeface="Century Gothic" panose="020B0502020202020204" pitchFamily="34" charset="0"/>
            </a:endParaRPr>
          </a:p>
        </p:txBody>
      </p:sp>
    </p:spTree>
    <p:extLst>
      <p:ext uri="{BB962C8B-B14F-4D97-AF65-F5344CB8AC3E}">
        <p14:creationId xmlns:p14="http://schemas.microsoft.com/office/powerpoint/2010/main" val="202618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30CDC-7A2C-2A43-EC31-7447B1BF6C98}"/>
              </a:ext>
            </a:extLst>
          </p:cNvPr>
          <p:cNvSpPr txBox="1"/>
          <p:nvPr/>
        </p:nvSpPr>
        <p:spPr>
          <a:xfrm>
            <a:off x="-100924" y="434879"/>
            <a:ext cx="3741737" cy="584775"/>
          </a:xfrm>
          <a:prstGeom prst="rect">
            <a:avLst/>
          </a:prstGeom>
          <a:noFill/>
        </p:spPr>
        <p:txBody>
          <a:bodyPr wrap="square">
            <a:spAutoFit/>
          </a:bodyPr>
          <a:lstStyle/>
          <a:p>
            <a:pPr algn="ctr"/>
            <a:r>
              <a:rPr lang="en-IN" sz="3200" b="1" dirty="0">
                <a:solidFill>
                  <a:schemeClr val="bg1"/>
                </a:solidFill>
                <a:effectLst/>
                <a:latin typeface="Helvetica" pitchFamily="2" charset="0"/>
                <a:ea typeface="Calibri" panose="020F0502020204030204" pitchFamily="34" charset="0"/>
              </a:rPr>
              <a:t>Approach Note</a:t>
            </a:r>
            <a:endParaRPr lang="en-GB" sz="3200" b="1" dirty="0">
              <a:solidFill>
                <a:schemeClr val="bg1"/>
              </a:solidFill>
              <a:latin typeface="Helvetica" pitchFamily="2" charset="0"/>
            </a:endParaRPr>
          </a:p>
        </p:txBody>
      </p:sp>
      <p:sp>
        <p:nvSpPr>
          <p:cNvPr id="4" name="TextBox 3">
            <a:extLst>
              <a:ext uri="{FF2B5EF4-FFF2-40B4-BE49-F238E27FC236}">
                <a16:creationId xmlns:a16="http://schemas.microsoft.com/office/drawing/2014/main" id="{E3624C14-F15F-4A5D-A276-6252DD9165BF}"/>
              </a:ext>
            </a:extLst>
          </p:cNvPr>
          <p:cNvSpPr txBox="1"/>
          <p:nvPr/>
        </p:nvSpPr>
        <p:spPr>
          <a:xfrm>
            <a:off x="465416" y="1791957"/>
            <a:ext cx="11261168" cy="1418786"/>
          </a:xfrm>
          <a:prstGeom prst="rect">
            <a:avLst/>
          </a:prstGeom>
          <a:noFill/>
        </p:spPr>
        <p:txBody>
          <a:bodyPr wrap="square" rtlCol="0">
            <a:spAutoFit/>
          </a:bodyPr>
          <a:lstStyle/>
          <a:p>
            <a:pPr algn="just">
              <a:lnSpc>
                <a:spcPct val="150000"/>
              </a:lnSpc>
            </a:pPr>
            <a:r>
              <a:rPr lang="en-US" sz="2000" dirty="0">
                <a:latin typeface="Century Gothic" panose="020B0502020202020204" pitchFamily="34" charset="0"/>
              </a:rPr>
              <a:t>The loan management system was built using Asp. Net MVC and dedicated frameworks, all data was handled with MS SQL and Entity Relationships, it is designed with Bootstrap and CSS components, and is deployed in docker and Kubernetes.</a:t>
            </a:r>
            <a:endParaRPr lang="en-PH" sz="2000" dirty="0">
              <a:latin typeface="Century Gothic" panose="020B0502020202020204" pitchFamily="34" charset="0"/>
            </a:endParaRPr>
          </a:p>
        </p:txBody>
      </p:sp>
      <p:sp>
        <p:nvSpPr>
          <p:cNvPr id="5" name="TextBox 4">
            <a:extLst>
              <a:ext uri="{FF2B5EF4-FFF2-40B4-BE49-F238E27FC236}">
                <a16:creationId xmlns:a16="http://schemas.microsoft.com/office/drawing/2014/main" id="{68E13FEE-2761-43A3-A94B-75BA46B825C2}"/>
              </a:ext>
            </a:extLst>
          </p:cNvPr>
          <p:cNvSpPr txBox="1"/>
          <p:nvPr/>
        </p:nvSpPr>
        <p:spPr>
          <a:xfrm>
            <a:off x="406125" y="3647258"/>
            <a:ext cx="11785875" cy="2532681"/>
          </a:xfrm>
          <a:prstGeom prst="rect">
            <a:avLst/>
          </a:prstGeom>
          <a:noFill/>
        </p:spPr>
        <p:txBody>
          <a:bodyPr wrap="square" rtlCol="0">
            <a:spAutoFit/>
          </a:bodyPr>
          <a:lstStyle/>
          <a:p>
            <a:pPr algn="just">
              <a:lnSpc>
                <a:spcPct val="150000"/>
              </a:lnSpc>
            </a:pPr>
            <a:r>
              <a:rPr lang="en-PH" b="1" dirty="0">
                <a:latin typeface="Century Gothic" panose="020B0502020202020204" pitchFamily="34" charset="0"/>
              </a:rPr>
              <a:t>Approach:</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Planning Phase</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Design (ER Diagram and Wireframe creation)</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Implementation</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Testing</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Deployment</a:t>
            </a:r>
          </a:p>
        </p:txBody>
      </p:sp>
    </p:spTree>
    <p:extLst>
      <p:ext uri="{BB962C8B-B14F-4D97-AF65-F5344CB8AC3E}">
        <p14:creationId xmlns:p14="http://schemas.microsoft.com/office/powerpoint/2010/main" val="149034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30CDC-7A2C-2A43-EC31-7447B1BF6C98}"/>
              </a:ext>
            </a:extLst>
          </p:cNvPr>
          <p:cNvSpPr txBox="1"/>
          <p:nvPr/>
        </p:nvSpPr>
        <p:spPr>
          <a:xfrm>
            <a:off x="-100924" y="434879"/>
            <a:ext cx="3741737" cy="584775"/>
          </a:xfrm>
          <a:prstGeom prst="rect">
            <a:avLst/>
          </a:prstGeom>
          <a:noFill/>
        </p:spPr>
        <p:txBody>
          <a:bodyPr wrap="square">
            <a:spAutoFit/>
          </a:bodyPr>
          <a:lstStyle/>
          <a:p>
            <a:pPr algn="ctr"/>
            <a:r>
              <a:rPr lang="en-IN" sz="3200" b="1" dirty="0">
                <a:solidFill>
                  <a:schemeClr val="bg1"/>
                </a:solidFill>
                <a:effectLst/>
                <a:latin typeface="Helvetica" pitchFamily="2" charset="0"/>
                <a:ea typeface="Calibri" panose="020F0502020204030204" pitchFamily="34" charset="0"/>
              </a:rPr>
              <a:t>In Scope</a:t>
            </a:r>
            <a:endParaRPr lang="en-GB" sz="3200" b="1" dirty="0">
              <a:solidFill>
                <a:schemeClr val="bg1"/>
              </a:solidFill>
              <a:latin typeface="Helvetica" pitchFamily="2" charset="0"/>
            </a:endParaRPr>
          </a:p>
        </p:txBody>
      </p:sp>
      <p:sp>
        <p:nvSpPr>
          <p:cNvPr id="6" name="TextBox 5">
            <a:extLst>
              <a:ext uri="{FF2B5EF4-FFF2-40B4-BE49-F238E27FC236}">
                <a16:creationId xmlns:a16="http://schemas.microsoft.com/office/drawing/2014/main" id="{6C005DFA-3845-84F4-06E8-BA266B929E1E}"/>
              </a:ext>
            </a:extLst>
          </p:cNvPr>
          <p:cNvSpPr txBox="1"/>
          <p:nvPr/>
        </p:nvSpPr>
        <p:spPr>
          <a:xfrm>
            <a:off x="546226" y="1917016"/>
            <a:ext cx="11099548" cy="3336683"/>
          </a:xfrm>
          <a:prstGeom prst="rect">
            <a:avLst/>
          </a:prstGeom>
          <a:noFill/>
        </p:spPr>
        <p:txBody>
          <a:bodyPr wrap="square">
            <a:spAutoFit/>
          </a:bodyPr>
          <a:lstStyle/>
          <a:p>
            <a:pPr marL="342900" marR="0" lvl="0" indent="-342900" algn="just">
              <a:lnSpc>
                <a:spcPct val="200000"/>
              </a:lnSpc>
              <a:spcBef>
                <a:spcPts val="0"/>
              </a:spcBef>
              <a:spcAft>
                <a:spcPts val="800"/>
              </a:spcAft>
              <a:buFont typeface="Symbol" panose="05050102010706020507" pitchFamily="18" charset="2"/>
              <a:buChar char=""/>
            </a:pPr>
            <a:r>
              <a:rPr lang="en-PH" sz="1800" b="1" dirty="0">
                <a:effectLst/>
                <a:latin typeface="Century Gothic" panose="020B0502020202020204" pitchFamily="34" charset="0"/>
                <a:ea typeface="Calibri" panose="020F0502020204030204" pitchFamily="34" charset="0"/>
                <a:cs typeface="Times New Roman" panose="02020603050405020304" pitchFamily="18" charset="0"/>
              </a:rPr>
              <a:t>Loan Calculator:</a:t>
            </a:r>
            <a:r>
              <a:rPr lang="en-PH" sz="1800" dirty="0">
                <a:effectLst/>
                <a:latin typeface="Century Gothic" panose="020B0502020202020204" pitchFamily="34" charset="0"/>
                <a:ea typeface="Calibri" panose="020F0502020204030204" pitchFamily="34" charset="0"/>
                <a:cs typeface="Times New Roman" panose="02020603050405020304" pitchFamily="18" charset="0"/>
              </a:rPr>
              <a:t> tool that helps users to estimate the amount of money they will have to pay each month to repay a loan based on the loan amount and the loan term they prefer. The user can input the loan amount and the preferred loan term (in months), and the calculator will compute the monthly payment and display the total amount payable. This helps the user to determine whether they can afford to make the loan payments and decide whether to proceed with the loan application.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621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30CDC-7A2C-2A43-EC31-7447B1BF6C98}"/>
              </a:ext>
            </a:extLst>
          </p:cNvPr>
          <p:cNvSpPr txBox="1"/>
          <p:nvPr/>
        </p:nvSpPr>
        <p:spPr>
          <a:xfrm>
            <a:off x="-100924" y="434879"/>
            <a:ext cx="3741737" cy="584775"/>
          </a:xfrm>
          <a:prstGeom prst="rect">
            <a:avLst/>
          </a:prstGeom>
          <a:noFill/>
        </p:spPr>
        <p:txBody>
          <a:bodyPr wrap="square">
            <a:spAutoFit/>
          </a:bodyPr>
          <a:lstStyle/>
          <a:p>
            <a:pPr algn="ctr"/>
            <a:r>
              <a:rPr lang="en-IN" sz="3200" b="1" dirty="0">
                <a:solidFill>
                  <a:schemeClr val="bg1"/>
                </a:solidFill>
                <a:effectLst/>
                <a:latin typeface="Helvetica" pitchFamily="2" charset="0"/>
                <a:ea typeface="Calibri" panose="020F0502020204030204" pitchFamily="34" charset="0"/>
              </a:rPr>
              <a:t>In Scope</a:t>
            </a:r>
            <a:endParaRPr lang="en-GB" sz="3200" b="1" dirty="0">
              <a:solidFill>
                <a:schemeClr val="bg1"/>
              </a:solidFill>
              <a:latin typeface="Helvetica" pitchFamily="2" charset="0"/>
            </a:endParaRPr>
          </a:p>
        </p:txBody>
      </p:sp>
      <p:sp>
        <p:nvSpPr>
          <p:cNvPr id="6" name="TextBox 5">
            <a:extLst>
              <a:ext uri="{FF2B5EF4-FFF2-40B4-BE49-F238E27FC236}">
                <a16:creationId xmlns:a16="http://schemas.microsoft.com/office/drawing/2014/main" id="{6C005DFA-3845-84F4-06E8-BA266B929E1E}"/>
              </a:ext>
            </a:extLst>
          </p:cNvPr>
          <p:cNvSpPr txBox="1"/>
          <p:nvPr/>
        </p:nvSpPr>
        <p:spPr>
          <a:xfrm>
            <a:off x="546226" y="1917016"/>
            <a:ext cx="11099548" cy="3890680"/>
          </a:xfrm>
          <a:prstGeom prst="rect">
            <a:avLst/>
          </a:prstGeom>
          <a:noFill/>
        </p:spPr>
        <p:txBody>
          <a:bodyPr wrap="square">
            <a:spAutoFit/>
          </a:bodyPr>
          <a:lstStyle/>
          <a:p>
            <a:pPr marL="342900" marR="0" lvl="0" indent="-342900" algn="just">
              <a:lnSpc>
                <a:spcPct val="200000"/>
              </a:lnSpc>
              <a:spcBef>
                <a:spcPts val="0"/>
              </a:spcBef>
              <a:spcAft>
                <a:spcPts val="800"/>
              </a:spcAft>
              <a:buFont typeface="Symbol" panose="05050102010706020507" pitchFamily="18" charset="2"/>
              <a:buChar char=""/>
            </a:pPr>
            <a:r>
              <a:rPr lang="en-PH" sz="1800" b="1" dirty="0">
                <a:effectLst/>
                <a:latin typeface="Century Gothic" panose="020B0502020202020204" pitchFamily="34" charset="0"/>
                <a:ea typeface="Calibri" panose="020F0502020204030204" pitchFamily="34" charset="0"/>
                <a:cs typeface="Times New Roman" panose="02020603050405020304" pitchFamily="18" charset="0"/>
              </a:rPr>
              <a:t>Gadget Loan:</a:t>
            </a:r>
            <a:r>
              <a:rPr lang="en-PH" sz="1800" dirty="0">
                <a:effectLst/>
                <a:latin typeface="Century Gothic" panose="020B0502020202020204" pitchFamily="34" charset="0"/>
                <a:ea typeface="Calibri" panose="020F0502020204030204" pitchFamily="34" charset="0"/>
                <a:cs typeface="Times New Roman" panose="02020603050405020304" pitchFamily="18" charset="0"/>
              </a:rPr>
              <a:t> allows users to apply for a loan to purchase a gadget of their choice. However, users can only apply for one gadget at a time. The system admin has the authority to approve or decline user gadget loan applications. The admin has the capability to add a gadget for loaning by providing the gadget name, description, price, and image URL. The gadget will then be made available for users to apply for a gadget loan. The admin can also delete a gadget from the system. If the admin deletes a gadget, all the gadget loan applications associated with that gadget will also be deleted.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406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30CDC-7A2C-2A43-EC31-7447B1BF6C98}"/>
              </a:ext>
            </a:extLst>
          </p:cNvPr>
          <p:cNvSpPr txBox="1"/>
          <p:nvPr/>
        </p:nvSpPr>
        <p:spPr>
          <a:xfrm>
            <a:off x="-100924" y="434879"/>
            <a:ext cx="3741737" cy="584775"/>
          </a:xfrm>
          <a:prstGeom prst="rect">
            <a:avLst/>
          </a:prstGeom>
          <a:noFill/>
        </p:spPr>
        <p:txBody>
          <a:bodyPr wrap="square">
            <a:spAutoFit/>
          </a:bodyPr>
          <a:lstStyle/>
          <a:p>
            <a:pPr algn="ctr"/>
            <a:r>
              <a:rPr lang="en-IN" sz="3200" b="1" dirty="0">
                <a:solidFill>
                  <a:schemeClr val="bg1"/>
                </a:solidFill>
                <a:effectLst/>
                <a:latin typeface="Helvetica" pitchFamily="2" charset="0"/>
                <a:ea typeface="Calibri" panose="020F0502020204030204" pitchFamily="34" charset="0"/>
              </a:rPr>
              <a:t>In Scope</a:t>
            </a:r>
            <a:endParaRPr lang="en-GB" sz="3200" b="1" dirty="0">
              <a:solidFill>
                <a:schemeClr val="bg1"/>
              </a:solidFill>
              <a:latin typeface="Helvetica" pitchFamily="2" charset="0"/>
            </a:endParaRPr>
          </a:p>
        </p:txBody>
      </p:sp>
      <p:sp>
        <p:nvSpPr>
          <p:cNvPr id="6" name="TextBox 5">
            <a:extLst>
              <a:ext uri="{FF2B5EF4-FFF2-40B4-BE49-F238E27FC236}">
                <a16:creationId xmlns:a16="http://schemas.microsoft.com/office/drawing/2014/main" id="{6C005DFA-3845-84F4-06E8-BA266B929E1E}"/>
              </a:ext>
            </a:extLst>
          </p:cNvPr>
          <p:cNvSpPr txBox="1"/>
          <p:nvPr/>
        </p:nvSpPr>
        <p:spPr>
          <a:xfrm>
            <a:off x="546226" y="1917016"/>
            <a:ext cx="11099548" cy="3890680"/>
          </a:xfrm>
          <a:prstGeom prst="rect">
            <a:avLst/>
          </a:prstGeom>
          <a:noFill/>
        </p:spPr>
        <p:txBody>
          <a:bodyPr wrap="square">
            <a:spAutoFit/>
          </a:bodyPr>
          <a:lstStyle/>
          <a:p>
            <a:pPr marL="342900" marR="0" lvl="0" indent="-342900" algn="just">
              <a:lnSpc>
                <a:spcPct val="200000"/>
              </a:lnSpc>
              <a:spcBef>
                <a:spcPts val="0"/>
              </a:spcBef>
              <a:spcAft>
                <a:spcPts val="0"/>
              </a:spcAft>
              <a:buFont typeface="Symbol" panose="05050102010706020507" pitchFamily="18" charset="2"/>
              <a:buChar char=""/>
            </a:pPr>
            <a:r>
              <a:rPr lang="en-PH" sz="1800" b="1" dirty="0">
                <a:effectLst/>
                <a:latin typeface="Century Gothic" panose="020B0502020202020204" pitchFamily="34" charset="0"/>
                <a:ea typeface="Calibri" panose="020F0502020204030204" pitchFamily="34" charset="0"/>
                <a:cs typeface="Times New Roman" panose="02020603050405020304" pitchFamily="18" charset="0"/>
              </a:rPr>
              <a:t>Manage User Accounts:</a:t>
            </a:r>
            <a:r>
              <a:rPr lang="en-PH" sz="1800" dirty="0">
                <a:effectLst/>
                <a:latin typeface="Century Gothic" panose="020B0502020202020204" pitchFamily="34" charset="0"/>
                <a:ea typeface="Calibri" panose="020F0502020204030204" pitchFamily="34" charset="0"/>
                <a:cs typeface="Times New Roman" panose="02020603050405020304" pitchFamily="18" charset="0"/>
              </a:rPr>
              <a:t> The admin can view the user details and has the authority to delete the user's account from the system.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800"/>
              </a:spcAft>
              <a:buFont typeface="Symbol" panose="05050102010706020507" pitchFamily="18" charset="2"/>
              <a:buChar char=""/>
            </a:pPr>
            <a:r>
              <a:rPr lang="en-PH" sz="1800" b="1" dirty="0">
                <a:effectLst/>
                <a:latin typeface="Century Gothic" panose="020B0502020202020204" pitchFamily="34" charset="0"/>
                <a:ea typeface="Calibri" panose="020F0502020204030204" pitchFamily="34" charset="0"/>
                <a:cs typeface="Times New Roman" panose="02020603050405020304" pitchFamily="18" charset="0"/>
              </a:rPr>
              <a:t>View Purchases:</a:t>
            </a:r>
            <a:r>
              <a:rPr lang="en-PH" sz="1800" dirty="0">
                <a:effectLst/>
                <a:latin typeface="Century Gothic" panose="020B0502020202020204" pitchFamily="34" charset="0"/>
                <a:ea typeface="Calibri" panose="020F0502020204030204" pitchFamily="34" charset="0"/>
                <a:cs typeface="Times New Roman" panose="02020603050405020304" pitchFamily="18" charset="0"/>
              </a:rPr>
              <a:t> The admin can view all the purchases made by the user and can approve or decline the user's loan applications. If the admin declines or if the user withdraws the loan application, it will be stored in the Archived Purchases section of the system. This feature helps the admin to manage the user accounts efficiently and provides a convenient way to view the user's loan history. All approved application will still be visible in the purchases section.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9788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1860</TotalTime>
  <Words>1129</Words>
  <Application>Microsoft Office PowerPoint</Application>
  <PresentationFormat>Widescreen</PresentationFormat>
  <Paragraphs>105</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Century Gothic</vt:lpstr>
      <vt:lpstr>Helvetica</vt:lpstr>
      <vt:lpstr>Segoe UI Historic</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Jhansept Kylo Pandanan</cp:lastModifiedBy>
  <cp:revision>54</cp:revision>
  <dcterms:created xsi:type="dcterms:W3CDTF">2023-02-09T10:19:33Z</dcterms:created>
  <dcterms:modified xsi:type="dcterms:W3CDTF">2023-04-24T17:20:11Z</dcterms:modified>
</cp:coreProperties>
</file>